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07" r:id="rId2"/>
    <p:sldId id="270" r:id="rId3"/>
    <p:sldId id="266" r:id="rId4"/>
    <p:sldId id="282" r:id="rId5"/>
    <p:sldId id="404" r:id="rId6"/>
    <p:sldId id="405" r:id="rId7"/>
    <p:sldId id="429" r:id="rId8"/>
    <p:sldId id="281" r:id="rId9"/>
    <p:sldId id="414" r:id="rId10"/>
    <p:sldId id="406" r:id="rId11"/>
    <p:sldId id="410" r:id="rId12"/>
    <p:sldId id="309" r:id="rId13"/>
    <p:sldId id="310" r:id="rId14"/>
    <p:sldId id="283" r:id="rId15"/>
    <p:sldId id="284" r:id="rId16"/>
    <p:sldId id="285" r:id="rId17"/>
    <p:sldId id="286" r:id="rId18"/>
    <p:sldId id="272" r:id="rId19"/>
    <p:sldId id="260" r:id="rId20"/>
    <p:sldId id="408" r:id="rId21"/>
    <p:sldId id="428" r:id="rId22"/>
    <p:sldId id="422" r:id="rId23"/>
    <p:sldId id="421" r:id="rId24"/>
    <p:sldId id="423" r:id="rId25"/>
    <p:sldId id="426" r:id="rId26"/>
    <p:sldId id="424" r:id="rId27"/>
    <p:sldId id="425" r:id="rId28"/>
    <p:sldId id="273" r:id="rId29"/>
    <p:sldId id="340" r:id="rId30"/>
    <p:sldId id="427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74" autoAdjust="0"/>
  </p:normalViewPr>
  <p:slideViewPr>
    <p:cSldViewPr>
      <p:cViewPr varScale="1">
        <p:scale>
          <a:sx n="79" d="100"/>
          <a:sy n="79" d="100"/>
        </p:scale>
        <p:origin x="108" y="8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png"/><Relationship Id="rId4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png"/><Relationship Id="rId4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050">
            <a:extLst>
              <a:ext uri="{FF2B5EF4-FFF2-40B4-BE49-F238E27FC236}">
                <a16:creationId xmlns:a16="http://schemas.microsoft.com/office/drawing/2014/main" id="{4B7EDD77-215F-B247-94C5-4A1D7C8631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5" name="Rectangle 2051">
            <a:extLst>
              <a:ext uri="{FF2B5EF4-FFF2-40B4-BE49-F238E27FC236}">
                <a16:creationId xmlns:a16="http://schemas.microsoft.com/office/drawing/2014/main" id="{6DD7A9FE-4B65-1F46-85BA-C5C04BE6748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2052">
            <a:extLst>
              <a:ext uri="{FF2B5EF4-FFF2-40B4-BE49-F238E27FC236}">
                <a16:creationId xmlns:a16="http://schemas.microsoft.com/office/drawing/2014/main" id="{8EBB4931-2769-BE42-98BC-4085BB0523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7" name="Rectangle 2053">
            <a:extLst>
              <a:ext uri="{FF2B5EF4-FFF2-40B4-BE49-F238E27FC236}">
                <a16:creationId xmlns:a16="http://schemas.microsoft.com/office/drawing/2014/main" id="{A28B438F-6EB6-724D-B28A-7E78410CBE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9878" name="Rectangle 2054">
            <a:extLst>
              <a:ext uri="{FF2B5EF4-FFF2-40B4-BE49-F238E27FC236}">
                <a16:creationId xmlns:a16="http://schemas.microsoft.com/office/drawing/2014/main" id="{2FAFF056-0DA5-0E4E-BE56-6836D6FB51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9" name="Rectangle 2055">
            <a:extLst>
              <a:ext uri="{FF2B5EF4-FFF2-40B4-BE49-F238E27FC236}">
                <a16:creationId xmlns:a16="http://schemas.microsoft.com/office/drawing/2014/main" id="{05EB53C4-F3DC-494B-A3BF-A4F14E553B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B6C9B1-B522-A54C-B129-78DEC6D731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A84589-AF80-284F-A590-A7DE3DCC3F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442C7B-2303-1949-A5A6-21BB846FB5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72C8D7-0ECE-CD42-A0E7-2868DDD4F0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fld id="{80B688DE-53C0-5F4B-A3BF-519F4A466383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027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3BF020-B734-8C43-BFAF-2EC901AA64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A98CB13-AD9E-DF44-8C06-A1FDF7CE57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35B9A70-C685-2942-9511-2529DC4A98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773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EBE45D-6637-0347-9B39-68FAF9C27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D354D4B-3CE0-1845-8521-A92922D70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4E9A99B-2FE8-BF49-81F2-03639054E8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61DE8F6-DCA8-E748-A1D9-406E43C241C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1BBC7BA-F93A-7E44-9674-6A37B895C3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46C7BBB-6630-E744-B6D8-552DB86D33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内容">
            <a:extLst>
              <a:ext uri="{FF2B5EF4-FFF2-40B4-BE49-F238E27FC236}">
                <a16:creationId xmlns:a16="http://schemas.microsoft.com/office/drawing/2014/main" id="{52C0443E-9F6C-3A43-BDDC-A15A3FE9B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>
            <a:extLst>
              <a:ext uri="{FF2B5EF4-FFF2-40B4-BE49-F238E27FC236}">
                <a16:creationId xmlns:a16="http://schemas.microsoft.com/office/drawing/2014/main" id="{31C61B06-8B78-F143-BFD0-E52C02B438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98850" y="6440424"/>
            <a:ext cx="1146299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rgbClr val="FFFF00"/>
                </a:solidFill>
                <a:ea typeface="楷体_GB2312" pitchFamily="49" charset="-122"/>
              </a:rPr>
              <a:t>第一章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7.emf"/><Relationship Id="rId5" Type="http://schemas.openxmlformats.org/officeDocument/2006/relationships/image" Target="../media/image65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34.emf"/><Relationship Id="rId9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129.png"/><Relationship Id="rId4" Type="http://schemas.openxmlformats.org/officeDocument/2006/relationships/image" Target="../media/image44.png"/><Relationship Id="rId9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4.png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emf"/><Relationship Id="rId11" Type="http://schemas.openxmlformats.org/officeDocument/2006/relationships/image" Target="../media/image51.emf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56.png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3.emf"/><Relationship Id="rId9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60.e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64.emf"/><Relationship Id="rId3" Type="http://schemas.openxmlformats.org/officeDocument/2006/relationships/audio" Target="../media/audio1.wav"/><Relationship Id="rId21" Type="http://schemas.openxmlformats.org/officeDocument/2006/relationships/oleObject" Target="../embeddings/oleObject52.bin"/><Relationship Id="rId7" Type="http://schemas.openxmlformats.org/officeDocument/2006/relationships/image" Target="../media/image57.emf"/><Relationship Id="rId12" Type="http://schemas.openxmlformats.org/officeDocument/2006/relationships/oleObject" Target="../embeddings/oleObject45.bin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emf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59.emf"/><Relationship Id="rId24" Type="http://schemas.openxmlformats.org/officeDocument/2006/relationships/image" Target="../media/image63.emf"/><Relationship Id="rId5" Type="http://schemas.openxmlformats.org/officeDocument/2006/relationships/image" Target="../media/image56.emf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3.bin"/><Relationship Id="rId10" Type="http://schemas.openxmlformats.org/officeDocument/2006/relationships/oleObject" Target="../embeddings/oleObject44.bin"/><Relationship Id="rId19" Type="http://schemas.openxmlformats.org/officeDocument/2006/relationships/oleObject" Target="../embeddings/oleObject50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8.emf"/><Relationship Id="rId14" Type="http://schemas.openxmlformats.org/officeDocument/2006/relationships/oleObject" Target="../embeddings/oleObject46.bin"/><Relationship Id="rId22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0.e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6.bin"/><Relationship Id="rId3" Type="http://schemas.openxmlformats.org/officeDocument/2006/relationships/image" Target="../media/image21.png"/><Relationship Id="rId21" Type="http://schemas.openxmlformats.org/officeDocument/2006/relationships/image" Target="../media/image14.emf"/><Relationship Id="rId34" Type="http://schemas.openxmlformats.org/officeDocument/2006/relationships/image" Target="../media/image331.png"/><Relationship Id="rId7" Type="http://schemas.openxmlformats.org/officeDocument/2006/relationships/image" Target="../media/image7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33" Type="http://schemas.openxmlformats.org/officeDocument/2006/relationships/image" Target="../media/image32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29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emf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oleObject" Target="../embeddings/oleObject17.bin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3.emf"/><Relationship Id="rId31" Type="http://schemas.openxmlformats.org/officeDocument/2006/relationships/image" Target="../media/image19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emf"/><Relationship Id="rId14" Type="http://schemas.openxmlformats.org/officeDocument/2006/relationships/oleObject" Target="../embeddings/oleObject10.bin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17.emf"/><Relationship Id="rId30" Type="http://schemas.openxmlformats.org/officeDocument/2006/relationships/oleObject" Target="../embeddings/oleObject18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0.png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45.png"/><Relationship Id="rId9" Type="http://schemas.openxmlformats.org/officeDocument/2006/relationships/image" Target="../media/image49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1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>
            <a:extLst>
              <a:ext uri="{FF2B5EF4-FFF2-40B4-BE49-F238E27FC236}">
                <a16:creationId xmlns:a16="http://schemas.microsoft.com/office/drawing/2014/main" id="{727D9733-1066-C447-84B2-F09955FFE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325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7">
                <a:extLst>
                  <a:ext uri="{FF2B5EF4-FFF2-40B4-BE49-F238E27FC236}">
                    <a16:creationId xmlns:a16="http://schemas.microsoft.com/office/drawing/2014/main" id="{782F1984-D432-B843-B22F-FE5C5D39A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79" y="1268760"/>
                <a:ext cx="8964842" cy="3992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anchor="t" anchorCtr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ea typeface="黑体" panose="02010609060101010101" pitchFamily="49" charset="-122"/>
                    <a:sym typeface="Wingdings 2" pitchFamily="2" charset="2"/>
                  </a:rPr>
                  <a:t>质点运动学</a:t>
                </a:r>
                <a:r>
                  <a:rPr lang="en-US" altLang="zh-CN" sz="2400" dirty="0">
                    <a:ea typeface="黑体" panose="02010609060101010101" pitchFamily="49" charset="-122"/>
                    <a:sym typeface="Wingdings 2" pitchFamily="2" charset="2"/>
                  </a:rPr>
                  <a:t>+</a:t>
                </a:r>
                <a:r>
                  <a:rPr lang="zh-CN" altLang="en-US" sz="2400" dirty="0">
                    <a:ea typeface="黑体" panose="02010609060101010101" pitchFamily="49" charset="-122"/>
                    <a:sym typeface="Wingdings 2" pitchFamily="2" charset="2"/>
                  </a:rPr>
                  <a:t>质点运动微分方程，求解质点运动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原则上足够了</a:t>
                </a:r>
                <a:endParaRPr lang="en-US" altLang="zh-CN" sz="2400" dirty="0">
                  <a:solidFill>
                    <a:srgbClr val="FF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ea typeface="黑体" panose="02010609060101010101" pitchFamily="49" charset="-122"/>
                    <a:sym typeface="Wingdings 2" pitchFamily="2" charset="2"/>
                  </a:rPr>
                  <a:t>质点运动定律（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  <a:sym typeface="Wingdings 2" pitchFamily="2" charset="2"/>
                  </a:rPr>
                  <a:t>牛顿定律）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sym typeface="Wingdings 2" pitchFamily="2" charset="2"/>
                      </a:rPr>
                      <m:t>⟹</m:t>
                    </m:r>
                  </m:oMath>
                </a14:m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ea typeface="黑体" panose="02010609060101010101" pitchFamily="49" charset="-122"/>
                    <a:sym typeface="Wingdings 2" pitchFamily="2" charset="2"/>
                  </a:rPr>
                  <a:t>  质点运动定理</a:t>
                </a:r>
                <a:endParaRPr kumimoji="1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对很多问题，用质点运动定理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更简单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；引入了动量、角动量、势能、动能等重要概念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  <a:sym typeface="Wingdings 2" pitchFamily="2" charset="2"/>
                  </a:rPr>
                  <a:t>动量定理，动量守恒律</a:t>
                </a:r>
                <a:endParaRPr lang="en-US" altLang="zh-CN" sz="2400" dirty="0">
                  <a:solidFill>
                    <a:srgbClr val="0432FF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角动量定理，角动量守恒律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  <a:sym typeface="Wingdings 2" pitchFamily="2" charset="2"/>
                  </a:rPr>
                  <a:t>动能定理，机械能守恒律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099" name="Rectangle 7">
                <a:extLst>
                  <a:ext uri="{FF2B5EF4-FFF2-40B4-BE49-F238E27FC236}">
                    <a16:creationId xmlns:a16="http://schemas.microsoft.com/office/drawing/2014/main" id="{782F1984-D432-B843-B22F-FE5C5D39A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579" y="1268760"/>
                <a:ext cx="8964842" cy="3992568"/>
              </a:xfrm>
              <a:prstGeom prst="rect">
                <a:avLst/>
              </a:prstGeom>
              <a:blipFill>
                <a:blip r:embed="rId2"/>
                <a:stretch>
                  <a:fillRect l="-1088" b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6">
            <a:extLst>
              <a:ext uri="{FF2B5EF4-FFF2-40B4-BE49-F238E27FC236}">
                <a16:creationId xmlns:a16="http://schemas.microsoft.com/office/drawing/2014/main" id="{7B36C7F2-EE98-304E-972E-033733523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375" y="116632"/>
            <a:ext cx="3842719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质点运动定理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1.8)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D0F0D-4771-4F69-B1C2-4BA603D5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521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13A5A-E3EC-264E-A239-9E470D3CDD8C}"/>
              </a:ext>
            </a:extLst>
          </p:cNvPr>
          <p:cNvSpPr txBox="1"/>
          <p:nvPr/>
        </p:nvSpPr>
        <p:spPr>
          <a:xfrm>
            <a:off x="323528" y="188640"/>
            <a:ext cx="204094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角动量守恒律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F79D0B-4B22-A44B-9C37-FE68C7F5CCDA}"/>
                  </a:ext>
                </a:extLst>
              </p:cNvPr>
              <p:cNvSpPr/>
              <p:nvPr/>
            </p:nvSpPr>
            <p:spPr>
              <a:xfrm>
                <a:off x="5652120" y="276678"/>
                <a:ext cx="2851486" cy="568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角动量定理：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𝑱</m:t>
                            </m:r>
                          </m:e>
                        </m:acc>
                      </m:e>
                    </m:acc>
                    <m:r>
                      <a:rPr kumimoji="1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𝑴</m:t>
                        </m:r>
                      </m:e>
                    </m:acc>
                  </m:oMath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F79D0B-4B22-A44B-9C37-FE68C7F5C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6678"/>
                <a:ext cx="2851486" cy="568745"/>
              </a:xfrm>
              <a:prstGeom prst="rect">
                <a:avLst/>
              </a:prstGeom>
              <a:blipFill>
                <a:blip r:embed="rId2"/>
                <a:stretch>
                  <a:fillRect l="-3097" t="-6522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A24A9E-8366-E74C-9D56-39B022C1E4E6}"/>
                  </a:ext>
                </a:extLst>
              </p:cNvPr>
              <p:cNvSpPr txBox="1"/>
              <p:nvPr/>
            </p:nvSpPr>
            <p:spPr>
              <a:xfrm>
                <a:off x="287524" y="845423"/>
                <a:ext cx="8568952" cy="59013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若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力矩为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，则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kumimoji="1" lang="en-US" altLang="zh-CN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</m:t>
                        </m:r>
                      </m:e>
                    </m:acc>
                  </m:oMath>
                </a14:m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(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常矢量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)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角动量守恒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例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：若质点受到的力恒通过一固定点，以此为原点，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𝐹</m:t>
                        </m:r>
                      </m:e>
                    </m:acc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𝐹</m:t>
                    </m:r>
                    <m:r>
                      <a:rPr kumimoji="1" lang="zh-CN" alt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</m:t>
                    </m:r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，因此力矩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</m:e>
                    </m:acc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𝐹</m:t>
                        </m:r>
                      </m:e>
                    </m:acc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，角动量守恒。见教材补充例题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1.5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极坐标系，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p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acc>
                      <m:accPr>
                        <m:chr m:val="⃗"/>
                        <m:ctrlP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𝑘</m:t>
                        </m:r>
                      </m:e>
                    </m:acc>
                    <m:r>
                      <a:rPr kumimoji="1" lang="zh-CN" altLang="en-US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SimHei" panose="02010609060101010101" pitchFamily="49" charset="-122"/>
                    <a:cs typeface="+mn-cs"/>
                  </a:rPr>
                  <a:t>，角动量</a:t>
                </a:r>
                <a:r>
                  <a:rPr lang="zh-CN" altLang="en-US" i="0" dirty="0">
                    <a:solidFill>
                      <a:srgbClr val="000000"/>
                    </a:solidFill>
                    <a:latin typeface="+mj-lt"/>
                    <a:ea typeface="SimHei" panose="02010609060101010101" pitchFamily="49" charset="-122"/>
                  </a:rPr>
                  <a:t>守恒意味着</a:t>
                </a:r>
                <a:endParaRPr kumimoji="1" lang="en-US" altLang="zh-CN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2 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kumimoji="1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𝐶</m:t>
                      </m:r>
                      <m:r>
                        <a:rPr kumimoji="1" lang="en-US" altLang="zh-CN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1" lang="en-US" altLang="zh-CN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(</m:t>
                      </m:r>
                      <m:r>
                        <a:rPr kumimoji="1" lang="zh-CN" altLang="en-US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常数</m:t>
                      </m:r>
                      <m:r>
                        <a:rPr kumimoji="1" lang="en-US" altLang="zh-CN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sub>
                            <m:sup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𝐶</m:t>
                              </m:r>
                            </m:e>
                            <m:sup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→0</m:t>
                          </m:r>
                        </m:e>
                      </m:groupChr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  </m:t>
                      </m:r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𝑇</m:t>
                      </m:r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→∞</m:t>
                      </m:r>
                    </m:oMath>
                  </m:oMathPara>
                </a14:m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只要角动量不为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</a:t>
                </a:r>
                <a:r>
                  <a:rPr kumimoji="1" lang="en-US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不论施加多大的力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，也无法将平面上小球拉到孔内（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SimHei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SimHei" panose="02010609060101010101" pitchFamily="49" charset="-122"/>
                    <a:cs typeface="+mn-cs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→0 </m:t>
                    </m:r>
                  </m:oMath>
                </a14:m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位置）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A24A9E-8366-E74C-9D56-39B022C1E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845423"/>
                <a:ext cx="8568952" cy="5901359"/>
              </a:xfrm>
              <a:prstGeom prst="rect">
                <a:avLst/>
              </a:prstGeom>
              <a:blipFill>
                <a:blip r:embed="rId3"/>
                <a:stretch>
                  <a:fillRect l="-994" r="-994" b="-103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58191D9B-CD7D-418A-9069-90A692CE2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66" y="2708920"/>
            <a:ext cx="2737038" cy="206985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257506-43F6-40DB-AB79-F46288F1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7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EDE87-4ECC-7C47-B62B-761167BC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12" y="188640"/>
            <a:ext cx="2737038" cy="206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D420A-4570-ED47-AD02-357D14FBD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96952"/>
            <a:ext cx="3153916" cy="274137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D3FBFD-2338-F247-8BA3-314AA3570C68}"/>
              </a:ext>
            </a:extLst>
          </p:cNvPr>
          <p:cNvCxnSpPr>
            <a:cxnSpLocks/>
          </p:cNvCxnSpPr>
          <p:nvPr/>
        </p:nvCxnSpPr>
        <p:spPr bwMode="auto">
          <a:xfrm>
            <a:off x="4283968" y="1772816"/>
            <a:ext cx="0" cy="1368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4B7BA9-9669-7F4F-AAF1-09D4E358011D}"/>
              </a:ext>
            </a:extLst>
          </p:cNvPr>
          <p:cNvSpPr/>
          <p:nvPr/>
        </p:nvSpPr>
        <p:spPr>
          <a:xfrm>
            <a:off x="1732545" y="5877272"/>
            <a:ext cx="5148572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给一个角动量，就能拉起一头大象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B2BDFC-D89A-4823-9D3F-590A1B07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71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D86542D9-D0BA-0642-A375-A9F73BC4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662988" cy="954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 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质点所受的力，如果恒通过某一个定点，则质点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必在一平面上运动，试证明之。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315" name="Text Box 5">
            <a:extLst>
              <a:ext uri="{FF2B5EF4-FFF2-40B4-BE49-F238E27FC236}">
                <a16:creationId xmlns:a16="http://schemas.microsoft.com/office/drawing/2014/main" id="{F10CF741-AC29-EC46-B472-EE0E7C63C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28800"/>
            <a:ext cx="8534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: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取固定点位于坐标原点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则质点的位矢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r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与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F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共线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 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           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 </a:t>
            </a: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8C0322D6-2F04-6642-9F1B-2CD0EC4C0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2459038"/>
            <a:ext cx="20399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以        </a:t>
            </a:r>
            <a:r>
              <a:rPr kumimoji="1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则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:</a:t>
            </a:r>
          </a:p>
        </p:txBody>
      </p:sp>
      <p:graphicFrame>
        <p:nvGraphicFramePr>
          <p:cNvPr id="56327" name="Object 7">
            <a:extLst>
              <a:ext uri="{FF2B5EF4-FFF2-40B4-BE49-F238E27FC236}">
                <a16:creationId xmlns:a16="http://schemas.microsoft.com/office/drawing/2014/main" id="{426C403C-964D-C84E-BDBF-8A11F5DD52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2971800"/>
          <a:ext cx="27622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8" name="Equation" r:id="rId3" imgW="755650" imgH="387350" progId="Equation.3">
                  <p:embed/>
                </p:oleObj>
              </mc:Choice>
              <mc:Fallback>
                <p:oleObj name="Equation" r:id="rId3" imgW="755650" imgH="387350" progId="Equation.3">
                  <p:embed/>
                  <p:pic>
                    <p:nvPicPr>
                      <p:cNvPr id="56327" name="Object 7">
                        <a:extLst>
                          <a:ext uri="{FF2B5EF4-FFF2-40B4-BE49-F238E27FC236}">
                            <a16:creationId xmlns:a16="http://schemas.microsoft.com/office/drawing/2014/main" id="{426C403C-964D-C84E-BDBF-8A11F5DD52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971800"/>
                        <a:ext cx="276225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328" name="Text Box 8">
                <a:extLst>
                  <a:ext uri="{FF2B5EF4-FFF2-40B4-BE49-F238E27FC236}">
                    <a16:creationId xmlns:a16="http://schemas.microsoft.com/office/drawing/2014/main" id="{FB0A0544-0539-E342-8986-9BF8141DFE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4725" y="4440238"/>
                <a:ext cx="4369466" cy="5088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0=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𝐶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，由此可以导出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6328" name="Text Box 8">
                <a:extLst>
                  <a:ext uri="{FF2B5EF4-FFF2-40B4-BE49-F238E27FC236}">
                    <a16:creationId xmlns:a16="http://schemas.microsoft.com/office/drawing/2014/main" id="{FB0A0544-0539-E342-8986-9BF8141DF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4725" y="4440238"/>
                <a:ext cx="4369466" cy="508857"/>
              </a:xfrm>
              <a:prstGeom prst="rect">
                <a:avLst/>
              </a:prstGeom>
              <a:blipFill>
                <a:blip r:embed="rId5"/>
                <a:stretch>
                  <a:fillRect l="-290" t="-19512" r="-1449" b="-195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9" name="Object 9">
            <a:extLst>
              <a:ext uri="{FF2B5EF4-FFF2-40B4-BE49-F238E27FC236}">
                <a16:creationId xmlns:a16="http://schemas.microsoft.com/office/drawing/2014/main" id="{F241D683-2A75-0F4B-AE50-828F5CC9D1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1463" y="4894263"/>
          <a:ext cx="26257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9" name="Equation" r:id="rId6" imgW="717550" imgH="234950" progId="Equation.3">
                  <p:embed/>
                </p:oleObj>
              </mc:Choice>
              <mc:Fallback>
                <p:oleObj name="Equation" r:id="rId6" imgW="717550" imgH="234950" progId="Equation.3">
                  <p:embed/>
                  <p:pic>
                    <p:nvPicPr>
                      <p:cNvPr id="56329" name="Object 9">
                        <a:extLst>
                          <a:ext uri="{FF2B5EF4-FFF2-40B4-BE49-F238E27FC236}">
                            <a16:creationId xmlns:a16="http://schemas.microsoft.com/office/drawing/2014/main" id="{F241D683-2A75-0F4B-AE50-828F5CC9D1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4894263"/>
                        <a:ext cx="262572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0" name="Text Box 10">
            <a:extLst>
              <a:ext uri="{FF2B5EF4-FFF2-40B4-BE49-F238E27FC236}">
                <a16:creationId xmlns:a16="http://schemas.microsoft.com/office/drawing/2014/main" id="{AA9317DE-280D-8945-9E62-BDBCF2CA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941" y="5361781"/>
            <a:ext cx="6912768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由解析几何可知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它代表一平面方程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故质点只能在该平面上运动。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只要角动量守恒，质点必在一平面内运动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</a:t>
            </a:r>
          </a:p>
        </p:txBody>
      </p:sp>
      <p:graphicFrame>
        <p:nvGraphicFramePr>
          <p:cNvPr id="13321" name="Object 15">
            <a:extLst>
              <a:ext uri="{FF2B5EF4-FFF2-40B4-BE49-F238E27FC236}">
                <a16:creationId xmlns:a16="http://schemas.microsoft.com/office/drawing/2014/main" id="{580D5177-7652-8C44-B72B-3F39A1B78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7088" y="1878013"/>
          <a:ext cx="11525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0" name="公式" r:id="rId8" imgW="317500" imgH="82550" progId="Equation.3">
                  <p:embed/>
                </p:oleObj>
              </mc:Choice>
              <mc:Fallback>
                <p:oleObj name="公式" r:id="rId8" imgW="317500" imgH="82550" progId="Equation.3">
                  <p:embed/>
                  <p:pic>
                    <p:nvPicPr>
                      <p:cNvPr id="13321" name="Object 15">
                        <a:extLst>
                          <a:ext uri="{FF2B5EF4-FFF2-40B4-BE49-F238E27FC236}">
                            <a16:creationId xmlns:a16="http://schemas.microsoft.com/office/drawing/2014/main" id="{580D5177-7652-8C44-B72B-3F39A1B78F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088" y="1878013"/>
                        <a:ext cx="1152525" cy="4270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6">
            <a:extLst>
              <a:ext uri="{FF2B5EF4-FFF2-40B4-BE49-F238E27FC236}">
                <a16:creationId xmlns:a16="http://schemas.microsoft.com/office/drawing/2014/main" id="{32A3CC6E-D18C-2A42-B726-32602DE16B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420938"/>
          <a:ext cx="9366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41" name="公式" r:id="rId10" imgW="203200" imgH="82550" progId="Equation.3">
                  <p:embed/>
                </p:oleObj>
              </mc:Choice>
              <mc:Fallback>
                <p:oleObj name="公式" r:id="rId10" imgW="203200" imgH="82550" progId="Equation.3">
                  <p:embed/>
                  <p:pic>
                    <p:nvPicPr>
                      <p:cNvPr id="13322" name="Object 16">
                        <a:extLst>
                          <a:ext uri="{FF2B5EF4-FFF2-40B4-BE49-F238E27FC236}">
                            <a16:creationId xmlns:a16="http://schemas.microsoft.com/office/drawing/2014/main" id="{32A3CC6E-D18C-2A42-B726-32602DE16B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420938"/>
                        <a:ext cx="9366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Line 17">
            <a:extLst>
              <a:ext uri="{FF2B5EF4-FFF2-40B4-BE49-F238E27FC236}">
                <a16:creationId xmlns:a16="http://schemas.microsoft.com/office/drawing/2014/main" id="{D2B944ED-9937-C541-8198-38F68F0BB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963" y="2028825"/>
            <a:ext cx="1428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24" name="Line 18">
            <a:extLst>
              <a:ext uri="{FF2B5EF4-FFF2-40B4-BE49-F238E27FC236}">
                <a16:creationId xmlns:a16="http://schemas.microsoft.com/office/drawing/2014/main" id="{6E5305CB-CCAF-EA42-9D60-D9A0267A1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7763" y="1947863"/>
            <a:ext cx="1428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F63920-AD2E-4F73-8A7F-ACA96092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48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8" grpId="0" autoUpdateAnimBg="0"/>
      <p:bldP spid="56330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49" name="Object 5">
                <a:extLst>
                  <a:ext uri="{FF2B5EF4-FFF2-40B4-BE49-F238E27FC236}">
                    <a16:creationId xmlns:a16="http://schemas.microsoft.com/office/drawing/2014/main" id="{88CE8218-47C9-2D45-B696-E7B195AA51EE}"/>
                  </a:ext>
                </a:extLst>
              </p:cNvPr>
              <p:cNvSpPr txBox="1"/>
              <p:nvPr/>
            </p:nvSpPr>
            <p:spPr bwMode="auto">
              <a:xfrm>
                <a:off x="156592" y="1341241"/>
                <a:ext cx="8807896" cy="4810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动量定理的微分形式为</a:t>
                </a:r>
                <a:endParaRPr lang="en-US" altLang="zh-CN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两边点乘速度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endParaRPr lang="en-US" altLang="zh-CN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利用</a:t>
                </a: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微分运算规则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速度定义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，有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 </m:t>
                      </m:r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上式可写为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，得到</a:t>
                </a:r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动能定理</a:t>
                </a:r>
                <a:endParaRPr lang="en-US" altLang="zh-CN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或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7349" name="Object 5">
                <a:extLst>
                  <a:ext uri="{FF2B5EF4-FFF2-40B4-BE49-F238E27FC236}">
                    <a16:creationId xmlns:a16="http://schemas.microsoft.com/office/drawing/2014/main" id="{88CE8218-47C9-2D45-B696-E7B195AA5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592" y="1341241"/>
                <a:ext cx="8807896" cy="4810035"/>
              </a:xfrm>
              <a:prstGeom prst="rect">
                <a:avLst/>
              </a:prstGeom>
              <a:blipFill>
                <a:blip r:embed="rId2"/>
                <a:stretch>
                  <a:fillRect l="-1107" t="-10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7" name="Rectangle 15">
            <a:extLst>
              <a:ext uri="{FF2B5EF4-FFF2-40B4-BE49-F238E27FC236}">
                <a16:creationId xmlns:a16="http://schemas.microsoft.com/office/drawing/2014/main" id="{18ED2A6A-3EF8-D34F-A9CC-0B7CC062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92" y="122322"/>
            <a:ext cx="4716016" cy="523220"/>
          </a:xfrm>
          <a:prstGeom prst="rect">
            <a:avLst/>
          </a:prstGeom>
          <a:solidFill>
            <a:schemeClr val="bg1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三</a:t>
            </a: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.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动能定理与机械能守恒律</a:t>
            </a:r>
          </a:p>
        </p:txBody>
      </p:sp>
      <p:sp>
        <p:nvSpPr>
          <p:cNvPr id="57360" name="Text Box 16">
            <a:extLst>
              <a:ext uri="{FF2B5EF4-FFF2-40B4-BE49-F238E27FC236}">
                <a16:creationId xmlns:a16="http://schemas.microsoft.com/office/drawing/2014/main" id="{0411578C-508F-0D42-866A-18EE71A5B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92" y="760029"/>
            <a:ext cx="1905000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动能定理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8FD607-91B6-410C-85ED-CF63150369DA}"/>
              </a:ext>
            </a:extLst>
          </p:cNvPr>
          <p:cNvSpPr/>
          <p:nvPr/>
        </p:nvSpPr>
        <p:spPr>
          <a:xfrm>
            <a:off x="5004048" y="6265763"/>
            <a:ext cx="14157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功能关系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9B02EF-ABB5-40B1-BF4F-556672D2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60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" name="Text Box 8">
            <a:extLst>
              <a:ext uri="{FF2B5EF4-FFF2-40B4-BE49-F238E27FC236}">
                <a16:creationId xmlns:a16="http://schemas.microsoft.com/office/drawing/2014/main" id="{FAA95C19-9C62-F24E-AC8C-1FF8E764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9" y="277218"/>
            <a:ext cx="2309387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FF33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2.</a:t>
            </a: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机械能守恒律 </a:t>
            </a:r>
          </a:p>
        </p:txBody>
      </p:sp>
      <p:graphicFrame>
        <p:nvGraphicFramePr>
          <p:cNvPr id="29707" name="Object 11">
            <a:extLst>
              <a:ext uri="{FF2B5EF4-FFF2-40B4-BE49-F238E27FC236}">
                <a16:creationId xmlns:a16="http://schemas.microsoft.com/office/drawing/2014/main" id="{87C01C12-4BB5-2448-A71F-5476538CCD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350" y="2938463"/>
          <a:ext cx="10810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4" name="公式" r:id="rId3" imgW="7169150" imgH="2489200" progId="Equation.3">
                  <p:embed/>
                </p:oleObj>
              </mc:Choice>
              <mc:Fallback>
                <p:oleObj name="公式" r:id="rId3" imgW="7169150" imgH="2489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938463"/>
                        <a:ext cx="1081088" cy="3794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61B8A2-BC5A-49F8-B214-3743C2F184DA}"/>
                  </a:ext>
                </a:extLst>
              </p:cNvPr>
              <p:cNvSpPr/>
              <p:nvPr/>
            </p:nvSpPr>
            <p:spPr>
              <a:xfrm>
                <a:off x="165956" y="846667"/>
                <a:ext cx="8812088" cy="58337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为保守力，则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∇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</m:oMath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代入动能定理式，</a:t>
                </a:r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⟹ 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也就是说，动能和势能之和（定义为机械能）为常数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</m:oMath>
                </a14:m>
                <a:r>
                  <a:rPr lang="zh-CN" altLang="en-US" i="0" dirty="0">
                    <a:latin typeface="+mj-lt"/>
                    <a:ea typeface="黑体" panose="02010609060101010101" pitchFamily="49" charset="-122"/>
                  </a:rPr>
                  <a:t>的值</a:t>
                </a:r>
                <a:r>
                  <a:rPr lang="zh-CN" altLang="en-US" dirty="0">
                    <a:latin typeface="+mj-lt"/>
                    <a:ea typeface="黑体" panose="02010609060101010101" pitchFamily="49" charset="-122"/>
                  </a:rPr>
                  <a:t>等于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积分常数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，</a:t>
                </a:r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故保守系</a:t>
                </a:r>
                <a:r>
                  <a:rPr lang="zh-CN" altLang="en-US" i="0" dirty="0">
                    <a:latin typeface="+mj-lt"/>
                    <a:ea typeface="黑体" panose="02010609060101010101" pitchFamily="49" charset="-122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也被称为</a:t>
                </a: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能量积分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机械能守恒律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：当质点仅受保守力作用，或</a:t>
                </a:r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仅有保守力做功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，则质点的机械能在运动过程中保持为常数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𝑇</m:t>
                      </m:r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61B8A2-BC5A-49F8-B214-3743C2F18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" y="846667"/>
                <a:ext cx="8812088" cy="5833713"/>
              </a:xfrm>
              <a:prstGeom prst="rect">
                <a:avLst/>
              </a:prstGeom>
              <a:blipFill>
                <a:blip r:embed="rId5"/>
                <a:stretch>
                  <a:fillRect l="-1037" r="-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05E1561E-CFDC-424E-8D49-41F7CDA10B92}"/>
              </a:ext>
            </a:extLst>
          </p:cNvPr>
          <p:cNvSpPr/>
          <p:nvPr/>
        </p:nvSpPr>
        <p:spPr>
          <a:xfrm>
            <a:off x="6127585" y="842346"/>
            <a:ext cx="1723549" cy="574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Cambria Math" panose="02040503050406030204" pitchFamily="18" charset="0"/>
                <a:ea typeface="黑体" panose="02010609060101010101" pitchFamily="49" charset="-122"/>
              </a:rPr>
              <a:t>动能定理式</a:t>
            </a:r>
            <a:endParaRPr lang="en-US" altLang="zh-CN" dirty="0">
              <a:solidFill>
                <a:srgbClr val="FF0000"/>
              </a:solidFill>
              <a:latin typeface="Cambria Math" panose="020405030504060302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C3F71-6A2B-48E8-9ED2-EAC2D7C9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8423AF59-7298-8D4C-AE3B-E011D2C1A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7620000" cy="26670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ea typeface="黑体" panose="02010609060101010101" pitchFamily="49" charset="-122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3. </a:t>
            </a:r>
            <a:r>
              <a:rPr lang="zh-CN" altLang="en-US" sz="2800" dirty="0">
                <a:solidFill>
                  <a:schemeClr val="tx2"/>
                </a:solidFill>
                <a:ea typeface="黑体" panose="02010609060101010101" pitchFamily="49" charset="-122"/>
              </a:rPr>
              <a:t>将一重锤用一轻杆悬住，并固定其上端，这时锤将被约束在一竖直圆周上运动，若不计空气阻力作用，则叫单摆。如单摆从幅角  （  不一定很小）的地方自由落下，试用两种不同方法（机械能守恒律与运动定律）求摆锤通过最低点时的速度。</a:t>
            </a:r>
          </a:p>
        </p:txBody>
      </p:sp>
      <p:graphicFrame>
        <p:nvGraphicFramePr>
          <p:cNvPr id="20483" name="Object 5">
            <a:extLst>
              <a:ext uri="{FF2B5EF4-FFF2-40B4-BE49-F238E27FC236}">
                <a16:creationId xmlns:a16="http://schemas.microsoft.com/office/drawing/2014/main" id="{9B626B7C-CE6C-D74E-A600-D865F65655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0" y="1524000"/>
          <a:ext cx="361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7" r:id="rId3" imgW="2051050" imgH="2635250" progId="Equation.3">
                  <p:embed/>
                </p:oleObj>
              </mc:Choice>
              <mc:Fallback>
                <p:oleObj r:id="rId3" imgW="2051050" imgH="2635250" progId="Equation.3">
                  <p:embed/>
                  <p:pic>
                    <p:nvPicPr>
                      <p:cNvPr id="20483" name="Object 5">
                        <a:extLst>
                          <a:ext uri="{FF2B5EF4-FFF2-40B4-BE49-F238E27FC236}">
                            <a16:creationId xmlns:a16="http://schemas.microsoft.com/office/drawing/2014/main" id="{9B626B7C-CE6C-D74E-A600-D865F65655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524000"/>
                        <a:ext cx="361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6">
            <a:extLst>
              <a:ext uri="{FF2B5EF4-FFF2-40B4-BE49-F238E27FC236}">
                <a16:creationId xmlns:a16="http://schemas.microsoft.com/office/drawing/2014/main" id="{6C6937F8-D719-4847-8B85-FC67C3A869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4075" y="1981200"/>
          <a:ext cx="361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8" r:id="rId5" imgW="2051050" imgH="2635250" progId="Equation.3">
                  <p:embed/>
                </p:oleObj>
              </mc:Choice>
              <mc:Fallback>
                <p:oleObj r:id="rId5" imgW="2051050" imgH="2635250" progId="Equation.3">
                  <p:embed/>
                  <p:pic>
                    <p:nvPicPr>
                      <p:cNvPr id="20484" name="Object 6">
                        <a:extLst>
                          <a:ext uri="{FF2B5EF4-FFF2-40B4-BE49-F238E27FC236}">
                            <a16:creationId xmlns:a16="http://schemas.microsoft.com/office/drawing/2014/main" id="{6C6937F8-D719-4847-8B85-FC67C3A869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1981200"/>
                        <a:ext cx="361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7">
            <a:extLst>
              <a:ext uri="{FF2B5EF4-FFF2-40B4-BE49-F238E27FC236}">
                <a16:creationId xmlns:a16="http://schemas.microsoft.com/office/drawing/2014/main" id="{B15195C6-A654-174E-BDB5-22CBE0803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505200"/>
          <a:ext cx="2363788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9" name="位图图像" r:id="rId6" imgW="958850" imgH="1143000" progId="Paint.Picture">
                  <p:embed/>
                </p:oleObj>
              </mc:Choice>
              <mc:Fallback>
                <p:oleObj name="位图图像" r:id="rId6" imgW="958850" imgH="1143000" progId="Paint.Picture">
                  <p:embed/>
                  <p:pic>
                    <p:nvPicPr>
                      <p:cNvPr id="20485" name="Object 7">
                        <a:extLst>
                          <a:ext uri="{FF2B5EF4-FFF2-40B4-BE49-F238E27FC236}">
                            <a16:creationId xmlns:a16="http://schemas.microsoft.com/office/drawing/2014/main" id="{B15195C6-A654-174E-BDB5-22CBE08032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05200"/>
                        <a:ext cx="2363788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71C77C-08B1-49E5-98FB-D9E97CBD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433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D9E7FA3-65A5-B647-80E8-40BD2FCA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62000"/>
            <a:ext cx="6019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en-US" altLang="zh-CN">
                <a:solidFill>
                  <a:schemeClr val="bg1"/>
                </a:solidFill>
                <a:ea typeface="黑体" panose="02010609060101010101" pitchFamily="49" charset="-122"/>
              </a:rPr>
              <a:t>    </a:t>
            </a:r>
            <a:r>
              <a:rPr lang="zh-CN" altLang="en-US">
                <a:solidFill>
                  <a:schemeClr val="bg1"/>
                </a:solidFill>
                <a:ea typeface="黑体" panose="02010609060101010101" pitchFamily="49" charset="-122"/>
              </a:rPr>
              <a:t>解</a:t>
            </a:r>
            <a:r>
              <a:rPr lang="zh-CN" altLang="en-US" sz="3600">
                <a:solidFill>
                  <a:schemeClr val="bg1"/>
                </a:solidFill>
                <a:ea typeface="黑体" panose="02010609060101010101" pitchFamily="49" charset="-122"/>
              </a:rPr>
              <a:t>：</a:t>
            </a: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方法</a:t>
            </a:r>
            <a:r>
              <a:rPr lang="en-US" altLang="zh-CN" sz="2400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2400">
                <a:solidFill>
                  <a:schemeClr val="bg1"/>
                </a:solidFill>
                <a:ea typeface="黑体" panose="02010609060101010101" pitchFamily="49" charset="-122"/>
              </a:rPr>
              <a:t>重力是保守力，杆中张力</a:t>
            </a:r>
          </a:p>
        </p:txBody>
      </p:sp>
      <p:graphicFrame>
        <p:nvGraphicFramePr>
          <p:cNvPr id="21507" name="Object 5">
            <a:extLst>
              <a:ext uri="{FF2B5EF4-FFF2-40B4-BE49-F238E27FC236}">
                <a16:creationId xmlns:a16="http://schemas.microsoft.com/office/drawing/2014/main" id="{C65F07CC-F8B4-274F-A65B-F5ED6CEC3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0" y="1778000"/>
          <a:ext cx="1789113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1" name="位图图像" r:id="rId3" imgW="958850" imgH="1143000" progId="Paint.Picture">
                  <p:embed/>
                </p:oleObj>
              </mc:Choice>
              <mc:Fallback>
                <p:oleObj name="位图图像" r:id="rId3" imgW="958850" imgH="1143000" progId="Paint.Picture">
                  <p:embed/>
                  <p:pic>
                    <p:nvPicPr>
                      <p:cNvPr id="21507" name="Object 5">
                        <a:extLst>
                          <a:ext uri="{FF2B5EF4-FFF2-40B4-BE49-F238E27FC236}">
                            <a16:creationId xmlns:a16="http://schemas.microsoft.com/office/drawing/2014/main" id="{C65F07CC-F8B4-274F-A65B-F5ED6CEC3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778000"/>
                        <a:ext cx="1789113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6">
            <a:extLst>
              <a:ext uri="{FF2B5EF4-FFF2-40B4-BE49-F238E27FC236}">
                <a16:creationId xmlns:a16="http://schemas.microsoft.com/office/drawing/2014/main" id="{3D82A836-EE06-4948-985A-E35A301A0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949450"/>
          <a:ext cx="333057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2" r:id="rId5" imgW="20624800" imgH="4533900" progId="Equation.3">
                  <p:embed/>
                </p:oleObj>
              </mc:Choice>
              <mc:Fallback>
                <p:oleObj r:id="rId5" imgW="20624800" imgH="4533900" progId="Equation.3">
                  <p:embed/>
                  <p:pic>
                    <p:nvPicPr>
                      <p:cNvPr id="31750" name="Object 6">
                        <a:extLst>
                          <a:ext uri="{FF2B5EF4-FFF2-40B4-BE49-F238E27FC236}">
                            <a16:creationId xmlns:a16="http://schemas.microsoft.com/office/drawing/2014/main" id="{3D82A836-EE06-4948-985A-E35A301A0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49450"/>
                        <a:ext cx="333057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>
            <a:extLst>
              <a:ext uri="{FF2B5EF4-FFF2-40B4-BE49-F238E27FC236}">
                <a16:creationId xmlns:a16="http://schemas.microsoft.com/office/drawing/2014/main" id="{B791C62A-BD43-0541-A002-E1686737A3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3" y="2633663"/>
          <a:ext cx="23399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3" r:id="rId7" imgW="14484350" imgH="3073400" progId="Equation.3">
                  <p:embed/>
                </p:oleObj>
              </mc:Choice>
              <mc:Fallback>
                <p:oleObj r:id="rId7" imgW="14484350" imgH="3073400" progId="Equation.3">
                  <p:embed/>
                  <p:pic>
                    <p:nvPicPr>
                      <p:cNvPr id="31751" name="Object 7">
                        <a:extLst>
                          <a:ext uri="{FF2B5EF4-FFF2-40B4-BE49-F238E27FC236}">
                            <a16:creationId xmlns:a16="http://schemas.microsoft.com/office/drawing/2014/main" id="{B791C62A-BD43-0541-A002-E1686737A3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2633663"/>
                        <a:ext cx="23399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Text Box 8">
            <a:extLst>
              <a:ext uri="{FF2B5EF4-FFF2-40B4-BE49-F238E27FC236}">
                <a16:creationId xmlns:a16="http://schemas.microsoft.com/office/drawing/2014/main" id="{B58A4976-9768-DE49-A9B0-EBB31A342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4290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方法</a:t>
            </a:r>
            <a:r>
              <a:rPr lang="en-US" altLang="zh-CN" sz="2400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，</a:t>
            </a:r>
            <a:r>
              <a:rPr lang="zh-CN" altLang="en-US" sz="2400">
                <a:ea typeface="黑体" panose="02010609060101010101" pitchFamily="49" charset="-122"/>
              </a:rPr>
              <a:t>用运动定律来解，切向运动微分方程为： 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D20B8111-F19E-894B-AA3F-55236E6D8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730446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积分得：</a:t>
            </a:r>
          </a:p>
        </p:txBody>
      </p:sp>
      <p:graphicFrame>
        <p:nvGraphicFramePr>
          <p:cNvPr id="31755" name="Object 11">
            <a:extLst>
              <a:ext uri="{FF2B5EF4-FFF2-40B4-BE49-F238E27FC236}">
                <a16:creationId xmlns:a16="http://schemas.microsoft.com/office/drawing/2014/main" id="{5CFF9007-D7AB-B943-82C7-184FFBF5F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546172"/>
              </p:ext>
            </p:extLst>
          </p:nvPr>
        </p:nvGraphicFramePr>
        <p:xfrm>
          <a:off x="5081587" y="5662977"/>
          <a:ext cx="27908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4" r:id="rId9" imgW="14484350" imgH="3073400" progId="Equation.3">
                  <p:embed/>
                </p:oleObj>
              </mc:Choice>
              <mc:Fallback>
                <p:oleObj r:id="rId9" imgW="14484350" imgH="3073400" progId="Equation.3">
                  <p:embed/>
                  <p:pic>
                    <p:nvPicPr>
                      <p:cNvPr id="31755" name="Object 11">
                        <a:extLst>
                          <a:ext uri="{FF2B5EF4-FFF2-40B4-BE49-F238E27FC236}">
                            <a16:creationId xmlns:a16="http://schemas.microsoft.com/office/drawing/2014/main" id="{5CFF9007-D7AB-B943-82C7-184FFBF5F3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587" y="5662977"/>
                        <a:ext cx="279082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6" name="Text Box 12">
            <a:extLst>
              <a:ext uri="{FF2B5EF4-FFF2-40B4-BE49-F238E27FC236}">
                <a16:creationId xmlns:a16="http://schemas.microsoft.com/office/drawing/2014/main" id="{9FC418EC-8D07-C349-976F-8B389A7E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484313"/>
            <a:ext cx="472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不作功，所以机械能守恒律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61" name="Object 17">
                <a:extLst>
                  <a:ext uri="{FF2B5EF4-FFF2-40B4-BE49-F238E27FC236}">
                    <a16:creationId xmlns:a16="http://schemas.microsoft.com/office/drawing/2014/main" id="{B481B6D2-C70F-AF49-B73A-616545E2909F}"/>
                  </a:ext>
                </a:extLst>
              </p:cNvPr>
              <p:cNvSpPr txBox="1"/>
              <p:nvPr/>
            </p:nvSpPr>
            <p:spPr bwMode="auto">
              <a:xfrm>
                <a:off x="611560" y="4034508"/>
                <a:ext cx="8187953" cy="1613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⟹  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761" name="Object 17">
                <a:extLst>
                  <a:ext uri="{FF2B5EF4-FFF2-40B4-BE49-F238E27FC236}">
                    <a16:creationId xmlns:a16="http://schemas.microsoft.com/office/drawing/2014/main" id="{B481B6D2-C70F-AF49-B73A-616545E29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4034508"/>
                <a:ext cx="8187953" cy="16130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62" name="Object 18">
            <a:extLst>
              <a:ext uri="{FF2B5EF4-FFF2-40B4-BE49-F238E27FC236}">
                <a16:creationId xmlns:a16="http://schemas.microsoft.com/office/drawing/2014/main" id="{34029FEF-1BEE-EE45-8C82-9D5E0E5984A0}"/>
              </a:ext>
            </a:extLst>
          </p:cNvPr>
          <p:cNvSpPr txBox="1"/>
          <p:nvPr/>
        </p:nvSpPr>
        <p:spPr bwMode="auto">
          <a:xfrm>
            <a:off x="4252716" y="3911600"/>
            <a:ext cx="3596208" cy="5207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zh-CN" altLang="en-US" dirty="0"/>
          </a:p>
        </p:txBody>
      </p:sp>
      <p:graphicFrame>
        <p:nvGraphicFramePr>
          <p:cNvPr id="31764" name="Object 20">
            <a:extLst>
              <a:ext uri="{FF2B5EF4-FFF2-40B4-BE49-F238E27FC236}">
                <a16:creationId xmlns:a16="http://schemas.microsoft.com/office/drawing/2014/main" id="{BBA96D12-A70C-7A46-957E-48DAED925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350866"/>
              </p:ext>
            </p:extLst>
          </p:nvPr>
        </p:nvGraphicFramePr>
        <p:xfrm>
          <a:off x="2185987" y="5510577"/>
          <a:ext cx="242252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5" name="Equation" r:id="rId11" imgW="11995150" imgH="4533900" progId="Equation.3">
                  <p:embed/>
                </p:oleObj>
              </mc:Choice>
              <mc:Fallback>
                <p:oleObj name="Equation" r:id="rId11" imgW="11995150" imgH="4533900" progId="Equation.3">
                  <p:embed/>
                  <p:pic>
                    <p:nvPicPr>
                      <p:cNvPr id="31764" name="Object 20">
                        <a:extLst>
                          <a:ext uri="{FF2B5EF4-FFF2-40B4-BE49-F238E27FC236}">
                            <a16:creationId xmlns:a16="http://schemas.microsoft.com/office/drawing/2014/main" id="{BBA96D12-A70C-7A46-957E-48DAED925D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7" y="5510577"/>
                        <a:ext cx="242252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91550A-8B58-41D6-B599-965BFC3D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2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autoUpdateAnimBg="0"/>
      <p:bldP spid="31754" grpId="0" autoUpdateAnimBg="0"/>
      <p:bldP spid="3175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8">
            <a:extLst>
              <a:ext uri="{FF2B5EF4-FFF2-40B4-BE49-F238E27FC236}">
                <a16:creationId xmlns:a16="http://schemas.microsoft.com/office/drawing/2014/main" id="{70B61A55-E8E5-594F-A8CE-733C3C3E2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"/>
            <a:ext cx="2159566" cy="523220"/>
          </a:xfrm>
          <a:prstGeom prst="rect">
            <a:avLst/>
          </a:prstGeom>
          <a:solidFill>
            <a:schemeClr val="bg1"/>
          </a:solidFill>
          <a:ln w="9525">
            <a:solidFill>
              <a:srgbClr val="FF3399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四  势能曲线</a:t>
            </a:r>
          </a:p>
        </p:txBody>
      </p:sp>
      <p:graphicFrame>
        <p:nvGraphicFramePr>
          <p:cNvPr id="16387" name="Object 1029">
            <a:extLst>
              <a:ext uri="{FF2B5EF4-FFF2-40B4-BE49-F238E27FC236}">
                <a16:creationId xmlns:a16="http://schemas.microsoft.com/office/drawing/2014/main" id="{0F8B0C1B-E6CE-C848-8317-249B367E9C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1052513"/>
          <a:ext cx="2743200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3" name="位图图像" r:id="rId3" imgW="1117600" imgH="952500" progId="Paint.Picture">
                  <p:embed/>
                </p:oleObj>
              </mc:Choice>
              <mc:Fallback>
                <p:oleObj name="位图图像" r:id="rId3" imgW="1117600" imgH="952500" progId="Paint.Picture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052513"/>
                        <a:ext cx="2743200" cy="233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1031">
            <a:extLst>
              <a:ext uri="{FF2B5EF4-FFF2-40B4-BE49-F238E27FC236}">
                <a16:creationId xmlns:a16="http://schemas.microsoft.com/office/drawing/2014/main" id="{7C6EB878-013E-E448-84C6-214ED4FB3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514600"/>
          <a:ext cx="241776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4" r:id="rId5" imgW="12871450" imgH="4533900" progId="Equation.3">
                  <p:embed/>
                </p:oleObj>
              </mc:Choice>
              <mc:Fallback>
                <p:oleObj r:id="rId5" imgW="12871450" imgH="453390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14600"/>
                        <a:ext cx="2417763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1032">
            <a:extLst>
              <a:ext uri="{FF2B5EF4-FFF2-40B4-BE49-F238E27FC236}">
                <a16:creationId xmlns:a16="http://schemas.microsoft.com/office/drawing/2014/main" id="{84EFD1F4-CD4B-5842-9E1F-70E63AC16B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2514600"/>
          <a:ext cx="25146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5" r:id="rId7" imgW="14338300" imgH="5118100" progId="Equation.3">
                  <p:embed/>
                </p:oleObj>
              </mc:Choice>
              <mc:Fallback>
                <p:oleObj r:id="rId7" imgW="14338300" imgH="5118100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14600"/>
                        <a:ext cx="251460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777" name="Object 1033">
                <a:extLst>
                  <a:ext uri="{FF2B5EF4-FFF2-40B4-BE49-F238E27FC236}">
                    <a16:creationId xmlns:a16="http://schemas.microsoft.com/office/drawing/2014/main" id="{8D091256-0D6E-F447-A154-874AA73E9D82}"/>
                  </a:ext>
                </a:extLst>
              </p:cNvPr>
              <p:cNvSpPr txBox="1"/>
              <p:nvPr/>
            </p:nvSpPr>
            <p:spPr bwMode="auto">
              <a:xfrm>
                <a:off x="1065684" y="3383640"/>
                <a:ext cx="259303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777" name="Object 1033">
                <a:extLst>
                  <a:ext uri="{FF2B5EF4-FFF2-40B4-BE49-F238E27FC236}">
                    <a16:creationId xmlns:a16="http://schemas.microsoft.com/office/drawing/2014/main" id="{8D091256-0D6E-F447-A154-874AA73E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5684" y="3383640"/>
                <a:ext cx="2593032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8" name="Text Box 1034">
            <a:extLst>
              <a:ext uri="{FF2B5EF4-FFF2-40B4-BE49-F238E27FC236}">
                <a16:creationId xmlns:a16="http://schemas.microsoft.com/office/drawing/2014/main" id="{7A6B4DA1-1990-2F40-9DAD-2380A7F54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933825"/>
            <a:ext cx="7924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此区间内，根据上式知</a:t>
            </a: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</a:rPr>
              <a:t>速度为虚值</a:t>
            </a: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，故质点不可能在此区间内运动。</a:t>
            </a:r>
          </a:p>
        </p:txBody>
      </p:sp>
      <p:sp>
        <p:nvSpPr>
          <p:cNvPr id="32779" name="Text Box 1035">
            <a:extLst>
              <a:ext uri="{FF2B5EF4-FFF2-40B4-BE49-F238E27FC236}">
                <a16:creationId xmlns:a16="http://schemas.microsoft.com/office/drawing/2014/main" id="{A54061AE-8B59-DE47-876A-231278610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429000"/>
            <a:ext cx="79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 dirty="0">
                <a:solidFill>
                  <a:srgbClr val="990033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16394" name="Object 1036">
            <a:extLst>
              <a:ext uri="{FF2B5EF4-FFF2-40B4-BE49-F238E27FC236}">
                <a16:creationId xmlns:a16="http://schemas.microsoft.com/office/drawing/2014/main" id="{613CEB2E-6F31-DD46-8FCF-8741EA6EDA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1196975"/>
          <a:ext cx="2873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6" r:id="rId10" imgW="1752600" imgH="1898650" progId="Equation.3">
                  <p:embed/>
                </p:oleObj>
              </mc:Choice>
              <mc:Fallback>
                <p:oleObj r:id="rId10" imgW="1752600" imgH="1898650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196975"/>
                        <a:ext cx="287337" cy="304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Text Box 1038">
            <a:extLst>
              <a:ext uri="{FF2B5EF4-FFF2-40B4-BE49-F238E27FC236}">
                <a16:creationId xmlns:a16="http://schemas.microsoft.com/office/drawing/2014/main" id="{3AF7A2F3-13D3-C24C-9644-985B09960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724400"/>
            <a:ext cx="725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>
                <a:solidFill>
                  <a:srgbClr val="990033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990033"/>
                </a:solidFill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83" name="Text Box 1039">
                <a:extLst>
                  <a:ext uri="{FF2B5EF4-FFF2-40B4-BE49-F238E27FC236}">
                    <a16:creationId xmlns:a16="http://schemas.microsoft.com/office/drawing/2014/main" id="{9C5207BA-8F44-1C44-8260-06117F468D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5181600"/>
                <a:ext cx="845820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dirty="0">
                    <a:solidFill>
                      <a:srgbClr val="990033"/>
                    </a:solidFill>
                    <a:ea typeface="黑体" panose="02010609060101010101" pitchFamily="49" charset="-122"/>
                  </a:rPr>
                  <a:t>此区间内，根据上式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990033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990033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990033"/>
                    </a:solidFill>
                    <a:ea typeface="黑体" panose="02010609060101010101" pitchFamily="49" charset="-122"/>
                  </a:rPr>
                  <a:t>为实数，故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质点能在此区间内运动 </a:t>
                </a:r>
                <a:endParaRPr lang="en-US" altLang="zh-CN" sz="2400" dirty="0">
                  <a:solidFill>
                    <a:srgbClr val="990033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783" name="Text Box 1039">
                <a:extLst>
                  <a:ext uri="{FF2B5EF4-FFF2-40B4-BE49-F238E27FC236}">
                    <a16:creationId xmlns:a16="http://schemas.microsoft.com/office/drawing/2014/main" id="{9C5207BA-8F44-1C44-8260-06117F468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81600"/>
                <a:ext cx="8458200" cy="461665"/>
              </a:xfrm>
              <a:prstGeom prst="rect">
                <a:avLst/>
              </a:prstGeom>
              <a:blipFill>
                <a:blip r:embed="rId12"/>
                <a:stretch>
                  <a:fillRect l="-1154" t="-14474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85" name="Rectangle 1041">
            <a:extLst>
              <a:ext uri="{FF2B5EF4-FFF2-40B4-BE49-F238E27FC236}">
                <a16:creationId xmlns:a16="http://schemas.microsoft.com/office/drawing/2014/main" id="{A67A8A6C-6338-2646-A1F9-774EDBEDA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01" name="Text Box 1043">
                <a:extLst>
                  <a:ext uri="{FF2B5EF4-FFF2-40B4-BE49-F238E27FC236}">
                    <a16:creationId xmlns:a16="http://schemas.microsoft.com/office/drawing/2014/main" id="{8C8258ED-57B5-804C-A53F-7A67D5E687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221" y="851958"/>
                <a:ext cx="5791200" cy="120032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ts val="0"/>
                  </a:spcBef>
                  <a:spcAft>
                    <a:spcPct val="20000"/>
                  </a:spcAft>
                  <a:buFontTx/>
                  <a:buNone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质点受保守力作一维运动，势能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曲线如右图。质点能量为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线上面凸出部分叫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势垒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，而下面的凹陷部分叫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势阱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6401" name="Text Box 1043">
                <a:extLst>
                  <a:ext uri="{FF2B5EF4-FFF2-40B4-BE49-F238E27FC236}">
                    <a16:creationId xmlns:a16="http://schemas.microsoft.com/office/drawing/2014/main" id="{8C8258ED-57B5-804C-A53F-7A67D5E68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221" y="851958"/>
                <a:ext cx="5791200" cy="1200329"/>
              </a:xfrm>
              <a:prstGeom prst="rect">
                <a:avLst/>
              </a:prstGeom>
              <a:blipFill>
                <a:blip r:embed="rId13"/>
                <a:stretch>
                  <a:fillRect l="-1684" t="-5584" r="-1579" b="-913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9B11820-9BB5-4DE6-B7AC-EF3FEC18C9AD}"/>
                  </a:ext>
                </a:extLst>
              </p:cNvPr>
              <p:cNvSpPr/>
              <p:nvPr/>
            </p:nvSpPr>
            <p:spPr>
              <a:xfrm>
                <a:off x="3103563" y="226483"/>
                <a:ext cx="41803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just" eaLnBrk="1" hangingPunct="1">
                  <a:spcBef>
                    <a:spcPts val="0"/>
                  </a:spcBef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>
                    <a:ea typeface="黑体" panose="02010609060101010101" pitchFamily="49" charset="-122"/>
                  </a:rPr>
                  <a:t>图形为势能曲线（曲面）</a:t>
                </a:r>
                <a:endParaRPr lang="en-US" altLang="zh-CN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9B11820-9BB5-4DE6-B7AC-EF3FEC18C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563" y="226483"/>
                <a:ext cx="4180375" cy="461665"/>
              </a:xfrm>
              <a:prstGeom prst="rect">
                <a:avLst/>
              </a:prstGeom>
              <a:blipFill>
                <a:blip r:embed="rId14"/>
                <a:stretch>
                  <a:fillRect l="-292" t="-17105" r="-131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71E50598-D934-4688-8B90-046BC2411496}"/>
              </a:ext>
            </a:extLst>
          </p:cNvPr>
          <p:cNvSpPr/>
          <p:nvPr/>
        </p:nvSpPr>
        <p:spPr>
          <a:xfrm>
            <a:off x="2587862" y="2138363"/>
            <a:ext cx="172354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just" eaLnBrk="1" hangingPunct="1">
              <a:spcBef>
                <a:spcPts val="0"/>
              </a:spcBef>
              <a:spcAft>
                <a:spcPct val="20000"/>
              </a:spcAft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机械能守恒</a:t>
            </a:r>
            <a:endParaRPr lang="en-US" altLang="zh-CN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1033">
                <a:extLst>
                  <a:ext uri="{FF2B5EF4-FFF2-40B4-BE49-F238E27FC236}">
                    <a16:creationId xmlns:a16="http://schemas.microsoft.com/office/drawing/2014/main" id="{F47A4F93-008E-4D2B-8159-E4530C238B24}"/>
                  </a:ext>
                </a:extLst>
              </p:cNvPr>
              <p:cNvSpPr txBox="1"/>
              <p:nvPr/>
            </p:nvSpPr>
            <p:spPr bwMode="auto">
              <a:xfrm>
                <a:off x="1060087" y="4674277"/>
                <a:ext cx="33678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bject 1033">
                <a:extLst>
                  <a:ext uri="{FF2B5EF4-FFF2-40B4-BE49-F238E27FC236}">
                    <a16:creationId xmlns:a16="http://schemas.microsoft.com/office/drawing/2014/main" id="{F47A4F93-008E-4D2B-8159-E4530C238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0087" y="4674277"/>
                <a:ext cx="3367898" cy="461665"/>
              </a:xfrm>
              <a:prstGeom prst="rect">
                <a:avLst/>
              </a:prstGeom>
              <a:blipFill>
                <a:blip r:embed="rId15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033">
                <a:extLst>
                  <a:ext uri="{FF2B5EF4-FFF2-40B4-BE49-F238E27FC236}">
                    <a16:creationId xmlns:a16="http://schemas.microsoft.com/office/drawing/2014/main" id="{0373FC97-1ECF-41ED-A7C8-6A4F8A9A1C23}"/>
                  </a:ext>
                </a:extLst>
              </p:cNvPr>
              <p:cNvSpPr txBox="1"/>
              <p:nvPr/>
            </p:nvSpPr>
            <p:spPr bwMode="auto">
              <a:xfrm>
                <a:off x="1065684" y="5620840"/>
                <a:ext cx="33623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Object 1033">
                <a:extLst>
                  <a:ext uri="{FF2B5EF4-FFF2-40B4-BE49-F238E27FC236}">
                    <a16:creationId xmlns:a16="http://schemas.microsoft.com/office/drawing/2014/main" id="{0373FC97-1ECF-41ED-A7C8-6A4F8A9A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5684" y="5620840"/>
                <a:ext cx="3362302" cy="461665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1034">
            <a:extLst>
              <a:ext uri="{FF2B5EF4-FFF2-40B4-BE49-F238E27FC236}">
                <a16:creationId xmlns:a16="http://schemas.microsoft.com/office/drawing/2014/main" id="{A9B1EE45-65ED-4ACD-B1B7-4D5AC5D33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171025"/>
            <a:ext cx="79248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类似于第</a:t>
            </a:r>
            <a:r>
              <a:rPr lang="en-US" altLang="zh-CN" sz="2400" dirty="0">
                <a:solidFill>
                  <a:srgbClr val="990033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种情况，质点不能在此区间内运动</a:t>
            </a:r>
          </a:p>
        </p:txBody>
      </p:sp>
      <p:sp>
        <p:nvSpPr>
          <p:cNvPr id="25" name="Text Box 1035">
            <a:extLst>
              <a:ext uri="{FF2B5EF4-FFF2-40B4-BE49-F238E27FC236}">
                <a16:creationId xmlns:a16="http://schemas.microsoft.com/office/drawing/2014/main" id="{08B45E35-2E0F-41C4-9AE7-082233B79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666200"/>
            <a:ext cx="798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 dirty="0">
                <a:solidFill>
                  <a:srgbClr val="990033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59AE6B-7FCA-46C2-950C-79460554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 autoUpdateAnimBg="0"/>
      <p:bldP spid="32779" grpId="0" autoUpdateAnimBg="0"/>
      <p:bldP spid="32782" grpId="0" autoUpdateAnimBg="0"/>
      <p:bldP spid="32783" grpId="0" autoUpdateAnimBg="0"/>
      <p:bldP spid="32785" grpId="0"/>
      <p:bldP spid="24" grpId="0" animBg="1" autoUpdateAnimBg="0"/>
      <p:bldP spid="2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46" name="Text Box 14">
                <a:extLst>
                  <a:ext uri="{FF2B5EF4-FFF2-40B4-BE49-F238E27FC236}">
                    <a16:creationId xmlns:a16="http://schemas.microsoft.com/office/drawing/2014/main" id="{CB2565C6-4F47-2145-BB7E-DA76D9D22D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122" y="1844824"/>
                <a:ext cx="8878366" cy="41381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讨论：</a:t>
                </a:r>
                <a:endParaRPr lang="en-US" altLang="zh-CN" sz="2400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dirty="0">
                    <a:solidFill>
                      <a:srgbClr val="990033"/>
                    </a:solidFill>
                    <a:ea typeface="黑体" panose="02010609060101010101" pitchFamily="49" charset="-122"/>
                  </a:rPr>
                  <a:t>根据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990033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990033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990033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990033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∇</m:t>
                    </m:r>
                    <m:r>
                      <a:rPr lang="en-US" altLang="zh-CN" sz="2400" b="0" i="1" smtClean="0">
                        <a:solidFill>
                          <a:srgbClr val="990033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</m:oMath>
                </a14:m>
                <a:r>
                  <a:rPr lang="zh-CN" altLang="en-US" sz="2400" dirty="0">
                    <a:solidFill>
                      <a:srgbClr val="990033"/>
                    </a:solidFill>
                    <a:ea typeface="黑体" panose="02010609060101010101" pitchFamily="49" charset="-122"/>
                  </a:rPr>
                  <a:t>，一维情形下有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990033"/>
                    </a:solidFill>
                    <a:ea typeface="黑体" panose="02010609060101010101" pitchFamily="49" charset="-122"/>
                  </a:rPr>
                  <a:t>，可以判断受力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方向指向下坡</a:t>
                </a:r>
                <a:r>
                  <a:rPr lang="zh-CN" altLang="en-US" sz="2400" dirty="0">
                    <a:solidFill>
                      <a:srgbClr val="990033"/>
                    </a:solidFill>
                    <a:ea typeface="黑体" panose="02010609060101010101" pitchFamily="49" charset="-122"/>
                  </a:rPr>
                  <a:t>，受力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大小正比于斜率（坡度）</a:t>
                </a:r>
                <a:endParaRPr lang="en-US" altLang="zh-CN" sz="24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假定质点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在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处，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；</a:t>
                </a: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从</a:t>
                </a:r>
                <a:r>
                  <a:rPr lang="en-US" altLang="zh-CN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到势阱最低点，受力指向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方向，质点加速，在最低点达到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max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从最低点到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点，受力指向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方向，质点减速，在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点速度又变为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0.</a:t>
                </a: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质点在</a:t>
                </a:r>
                <a:r>
                  <a:rPr lang="en-US" altLang="zh-CN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A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和</a:t>
                </a:r>
                <a:r>
                  <a:rPr lang="en-US" altLang="zh-CN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B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之间（势阱内）作周期性的往返运动</a:t>
                </a:r>
                <a:endParaRPr lang="en-US" altLang="zh-CN" sz="24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假定质点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在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处，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acc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；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从</a:t>
                </a:r>
                <a:r>
                  <a:rPr lang="en-US" altLang="zh-CN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点开始，质点受力指向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方向，质点加速。</a:t>
                </a:r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右方势能均小于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，则任一点速度均不为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0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。因为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不能从正值越过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直接变为负值（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的连续性），故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区域速度保持为正值</a:t>
                </a: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质点从</a:t>
                </a:r>
                <a:r>
                  <a:rPr lang="en-US" altLang="zh-CN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C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点出发，无限向右方运动，不会回头。</a:t>
                </a:r>
                <a:endParaRPr lang="zh-CN" altLang="en-US" sz="28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446" name="Text Box 14">
                <a:extLst>
                  <a:ext uri="{FF2B5EF4-FFF2-40B4-BE49-F238E27FC236}">
                    <a16:creationId xmlns:a16="http://schemas.microsoft.com/office/drawing/2014/main" id="{CB2565C6-4F47-2145-BB7E-DA76D9D2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22" y="1844824"/>
                <a:ext cx="8878366" cy="4138184"/>
              </a:xfrm>
              <a:prstGeom prst="rect">
                <a:avLst/>
              </a:prstGeom>
              <a:blipFill>
                <a:blip r:embed="rId3"/>
                <a:stretch>
                  <a:fillRect l="-1030" t="-1622" r="-1030" b="-26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033">
                <a:extLst>
                  <a:ext uri="{FF2B5EF4-FFF2-40B4-BE49-F238E27FC236}">
                    <a16:creationId xmlns:a16="http://schemas.microsoft.com/office/drawing/2014/main" id="{91B8CDE6-AF97-4E11-9582-A112F8EF5B51}"/>
                  </a:ext>
                </a:extLst>
              </p:cNvPr>
              <p:cNvSpPr txBox="1"/>
              <p:nvPr/>
            </p:nvSpPr>
            <p:spPr bwMode="auto">
              <a:xfrm>
                <a:off x="612056" y="430543"/>
                <a:ext cx="3362302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&lt;∞</m:t>
                    </m:r>
                    <m:r>
                      <a:rPr lang="en-US" altLang="zh-CN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Object 1033">
                <a:extLst>
                  <a:ext uri="{FF2B5EF4-FFF2-40B4-BE49-F238E27FC236}">
                    <a16:creationId xmlns:a16="http://schemas.microsoft.com/office/drawing/2014/main" id="{91B8CDE6-AF97-4E11-9582-A112F8EF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056" y="430543"/>
                <a:ext cx="3362302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1034">
            <a:extLst>
              <a:ext uri="{FF2B5EF4-FFF2-40B4-BE49-F238E27FC236}">
                <a16:creationId xmlns:a16="http://schemas.microsoft.com/office/drawing/2014/main" id="{4BAD4991-DA89-4F21-A48C-DB83008F1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3" y="965468"/>
            <a:ext cx="628404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类似于第</a:t>
            </a:r>
            <a:r>
              <a:rPr lang="en-US" altLang="zh-CN" sz="2400" dirty="0">
                <a:solidFill>
                  <a:srgbClr val="990033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种情况，质点能在此区间内运动</a:t>
            </a:r>
          </a:p>
        </p:txBody>
      </p:sp>
      <p:sp>
        <p:nvSpPr>
          <p:cNvPr id="18" name="Text Box 1035">
            <a:extLst>
              <a:ext uri="{FF2B5EF4-FFF2-40B4-BE49-F238E27FC236}">
                <a16:creationId xmlns:a16="http://schemas.microsoft.com/office/drawing/2014/main" id="{8C183728-79EB-419A-8216-683C0571B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2" y="430543"/>
            <a:ext cx="525934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 dirty="0">
                <a:solidFill>
                  <a:srgbClr val="990033"/>
                </a:solidFill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990033"/>
                </a:solidFill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17423" name="Object 24">
            <a:extLst>
              <a:ext uri="{FF2B5EF4-FFF2-40B4-BE49-F238E27FC236}">
                <a16:creationId xmlns:a16="http://schemas.microsoft.com/office/drawing/2014/main" id="{6A59B858-A4F3-0A4A-8341-769D96FF7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679928"/>
              </p:ext>
            </p:extLst>
          </p:nvPr>
        </p:nvGraphicFramePr>
        <p:xfrm>
          <a:off x="6381121" y="-14064"/>
          <a:ext cx="2743200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7" name="位图图像" r:id="rId5" imgW="1117600" imgH="952500" progId="Paint.Picture">
                  <p:embed/>
                </p:oleObj>
              </mc:Choice>
              <mc:Fallback>
                <p:oleObj name="位图图像" r:id="rId5" imgW="1117600" imgH="952500" progId="Paint.Picture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121" y="-14064"/>
                        <a:ext cx="2743200" cy="233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C9EA97-D4A7-41EE-9775-B8357D8B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6" grpId="0" animBg="1" autoUpdateAnimBg="0"/>
      <p:bldP spid="17" grpId="0" animBg="1" autoUpdateAnimBg="0"/>
      <p:bldP spid="1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028" descr="t5">
            <a:extLst>
              <a:ext uri="{FF2B5EF4-FFF2-40B4-BE49-F238E27FC236}">
                <a16:creationId xmlns:a16="http://schemas.microsoft.com/office/drawing/2014/main" id="{8848AED9-788D-5646-8F61-908911EA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83" y="0"/>
            <a:ext cx="3566816" cy="215372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Text Box 1029">
                <a:extLst>
                  <a:ext uri="{FF2B5EF4-FFF2-40B4-BE49-F238E27FC236}">
                    <a16:creationId xmlns:a16="http://schemas.microsoft.com/office/drawing/2014/main" id="{A650EE6E-84BB-6147-8F33-32B62F65F0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601" y="34623"/>
                <a:ext cx="5006471" cy="16879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kumimoji="0" lang="en-US" altLang="zh-CN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4</a:t>
                </a:r>
                <a:r>
                  <a:rPr kumimoji="0" lang="en-US" altLang="zh-CN" sz="24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   </a:t>
                </a:r>
                <a:r>
                  <a:rPr kumimoji="0" lang="zh-CN" altLang="en-US" sz="24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能量为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kumimoji="0" lang="zh-CN" altLang="en-US" sz="24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的质点在势场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kumimoji="0" lang="en-US" altLang="zh-CN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kumimoji="0" lang="en-US" altLang="zh-CN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zh-CN" altLang="en-US" sz="24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内运动，求一维运动方程</a:t>
                </a:r>
                <a14:m>
                  <m:oMath xmlns:m="http://schemas.openxmlformats.org/officeDocument/2006/math">
                    <m:r>
                      <a:rPr kumimoji="0"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kumimoji="0"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0"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kumimoji="0"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kumimoji="0" lang="en-US" altLang="zh-CN" sz="2400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分析：势场（保守力），机械能守恒</a:t>
                </a:r>
              </a:p>
            </p:txBody>
          </p:sp>
        </mc:Choice>
        <mc:Fallback xmlns="">
          <p:sp>
            <p:nvSpPr>
              <p:cNvPr id="22531" name="Text Box 1029">
                <a:extLst>
                  <a:ext uri="{FF2B5EF4-FFF2-40B4-BE49-F238E27FC236}">
                    <a16:creationId xmlns:a16="http://schemas.microsoft.com/office/drawing/2014/main" id="{A650EE6E-84BB-6147-8F33-32B62F65F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01" y="34623"/>
                <a:ext cx="5006471" cy="1687963"/>
              </a:xfrm>
              <a:prstGeom prst="rect">
                <a:avLst/>
              </a:prstGeom>
              <a:blipFill>
                <a:blip r:embed="rId3"/>
                <a:stretch>
                  <a:fillRect l="-3654" r="-1218" b="-613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034">
                <a:extLst>
                  <a:ext uri="{FF2B5EF4-FFF2-40B4-BE49-F238E27FC236}">
                    <a16:creationId xmlns:a16="http://schemas.microsoft.com/office/drawing/2014/main" id="{B0E049D6-D5B8-4394-BFBE-9D38F985E1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601" y="1829572"/>
                <a:ext cx="8716798" cy="47677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在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A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势阱内，由机械能守恒得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400" b="0" dirty="0"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i="0" dirty="0">
                    <a:latin typeface="+mj-lt"/>
                    <a:ea typeface="黑体" panose="02010609060101010101" pitchFamily="49" charset="-122"/>
                  </a:rPr>
                  <a:t>正负号</a:t>
                </a: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分别</a:t>
                </a:r>
                <a:r>
                  <a:rPr lang="zh-CN" altLang="en-US" sz="2400" b="0" i="0" dirty="0">
                    <a:latin typeface="+mj-lt"/>
                    <a:ea typeface="黑体" panose="02010609060101010101" pitchFamily="49" charset="-122"/>
                  </a:rPr>
                  <a:t>对应于</a:t>
                </a:r>
                <a:r>
                  <a:rPr lang="zh-CN" altLang="en-US" sz="2400" i="0" dirty="0">
                    <a:latin typeface="+mj-lt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zh-CN" altLang="en-US" sz="2400" i="0" dirty="0">
                    <a:latin typeface="+mj-lt"/>
                    <a:ea typeface="黑体" panose="02010609060101010101" pitchFamily="49" charset="-122"/>
                  </a:rPr>
                  <a:t>和返回的运动</a:t>
                </a: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。</a:t>
                </a:r>
                <a:endParaRPr lang="en-US" altLang="zh-CN" sz="2400" dirty="0">
                  <a:latin typeface="+mj-lt"/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先考虑第一段，根据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d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d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，上式变为</a:t>
                </a:r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d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积</m:t>
                          </m:r>
                          <m:r>
                            <a:rPr lang="zh-CN" altLang="en-US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分</m:t>
                          </m:r>
                        </m:e>
                      </m:groupCh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𝐶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→  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≡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000" dirty="0">
                    <a:ea typeface="黑体" panose="02010609060101010101" pitchFamily="49" charset="-122"/>
                  </a:rPr>
                  <a:t>返回过程，任一点速度大小均与去程相同，仅方向取反，故</a:t>
                </a:r>
                <a:endParaRPr lang="en-US" altLang="zh-CN" sz="2000" dirty="0"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          (0&lt;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&lt;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  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&lt;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&lt;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𝜏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ea typeface="黑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zh-CN" altLang="en-US" sz="2000" dirty="0"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𝜏</m:t>
                    </m:r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为运动周期；积分常数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由初始位移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确定。</a:t>
                </a:r>
                <a:endParaRPr lang="en-US" altLang="zh-CN" sz="200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Text Box 1034">
                <a:extLst>
                  <a:ext uri="{FF2B5EF4-FFF2-40B4-BE49-F238E27FC236}">
                    <a16:creationId xmlns:a16="http://schemas.microsoft.com/office/drawing/2014/main" id="{B0E049D6-D5B8-4394-BFBE-9D38F985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601" y="1829572"/>
                <a:ext cx="8716798" cy="4767780"/>
              </a:xfrm>
              <a:prstGeom prst="rect">
                <a:avLst/>
              </a:prstGeom>
              <a:blipFill>
                <a:blip r:embed="rId4"/>
                <a:stretch>
                  <a:fillRect l="-1049" t="-1407" b="-10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43FCDA-824E-4CD1-969F-6B7BE09D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36ADB99F-767D-8543-A14D-866059C3D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639286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1F51C238-3B30-4748-9F9D-29A3F69D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" y="1949450"/>
            <a:ext cx="891540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动量是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描述机械运动状态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的重要物理量</a:t>
            </a:r>
          </a:p>
        </p:txBody>
      </p:sp>
      <p:sp>
        <p:nvSpPr>
          <p:cNvPr id="8196" name="Text Box 6">
            <a:extLst>
              <a:ext uri="{FF2B5EF4-FFF2-40B4-BE49-F238E27FC236}">
                <a16:creationId xmlns:a16="http://schemas.microsoft.com/office/drawing/2014/main" id="{7CD99F93-BB34-CD4E-876F-A1427EFDA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47244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.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动量定理与动量守恒律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sp>
        <p:nvSpPr>
          <p:cNvPr id="8197" name="Text Box 7">
            <a:extLst>
              <a:ext uri="{FF2B5EF4-FFF2-40B4-BE49-F238E27FC236}">
                <a16:creationId xmlns:a16="http://schemas.microsoft.com/office/drawing/2014/main" id="{E13769AA-08AE-A249-A482-FDA98240D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" y="968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6393" name="Object 9">
            <a:extLst>
              <a:ext uri="{FF2B5EF4-FFF2-40B4-BE49-F238E27FC236}">
                <a16:creationId xmlns:a16="http://schemas.microsoft.com/office/drawing/2014/main" id="{6F4BC4B8-C5AF-864B-9EA1-755A2409D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81891"/>
              </p:ext>
            </p:extLst>
          </p:nvPr>
        </p:nvGraphicFramePr>
        <p:xfrm>
          <a:off x="2968625" y="1687513"/>
          <a:ext cx="16033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4" name="公式" r:id="rId3" imgW="5702300" imgH="2343150" progId="Equation.3">
                  <p:embed/>
                </p:oleObj>
              </mc:Choice>
              <mc:Fallback>
                <p:oleObj name="公式" r:id="rId3" imgW="5702300" imgH="2343150" progId="Equation.3">
                  <p:embed/>
                  <p:pic>
                    <p:nvPicPr>
                      <p:cNvPr id="16393" name="Object 9">
                        <a:extLst>
                          <a:ext uri="{FF2B5EF4-FFF2-40B4-BE49-F238E27FC236}">
                            <a16:creationId xmlns:a16="http://schemas.microsoft.com/office/drawing/2014/main" id="{6F4BC4B8-C5AF-864B-9EA1-755A2409DA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1687513"/>
                        <a:ext cx="1603375" cy="658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6" name="Text Box 12">
            <a:extLst>
              <a:ext uri="{FF2B5EF4-FFF2-40B4-BE49-F238E27FC236}">
                <a16:creationId xmlns:a16="http://schemas.microsoft.com/office/drawing/2014/main" id="{78AE5316-7A83-274E-8D38-D1217F621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8" y="3289300"/>
            <a:ext cx="5916612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从牛顿第二定律，直接推得动量定理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graphicFrame>
        <p:nvGraphicFramePr>
          <p:cNvPr id="16398" name="Object 14">
            <a:extLst>
              <a:ext uri="{FF2B5EF4-FFF2-40B4-BE49-F238E27FC236}">
                <a16:creationId xmlns:a16="http://schemas.microsoft.com/office/drawing/2014/main" id="{84E3A569-9B6F-194E-A411-F8CA0E737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4495800"/>
          <a:ext cx="381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5" name="Equation" r:id="rId5" imgW="1898650" imgH="2489200" progId="Equation.3">
                  <p:embed/>
                </p:oleObj>
              </mc:Choice>
              <mc:Fallback>
                <p:oleObj name="Equation" r:id="rId5" imgW="1898650" imgH="2489200" progId="Equation.3">
                  <p:embed/>
                  <p:pic>
                    <p:nvPicPr>
                      <p:cNvPr id="16398" name="Object 14">
                        <a:extLst>
                          <a:ext uri="{FF2B5EF4-FFF2-40B4-BE49-F238E27FC236}">
                            <a16:creationId xmlns:a16="http://schemas.microsoft.com/office/drawing/2014/main" id="{84E3A569-9B6F-194E-A411-F8CA0E737D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495800"/>
                        <a:ext cx="381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9" name="Text Box 15">
            <a:extLst>
              <a:ext uri="{FF2B5EF4-FFF2-40B4-BE49-F238E27FC236}">
                <a16:creationId xmlns:a16="http://schemas.microsoft.com/office/drawing/2014/main" id="{DE00CD4F-0B9E-AD42-87FD-DD3997B96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876800"/>
            <a:ext cx="3124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动量定理的微分形式</a:t>
            </a:r>
          </a:p>
        </p:txBody>
      </p:sp>
      <p:grpSp>
        <p:nvGrpSpPr>
          <p:cNvPr id="16403" name="Group 19">
            <a:extLst>
              <a:ext uri="{FF2B5EF4-FFF2-40B4-BE49-F238E27FC236}">
                <a16:creationId xmlns:a16="http://schemas.microsoft.com/office/drawing/2014/main" id="{051F2E2E-D88C-DE41-AB1A-549EFA0D12AC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3573463"/>
            <a:ext cx="2519363" cy="1219200"/>
            <a:chOff x="3648" y="2256"/>
            <a:chExt cx="1728" cy="768"/>
          </a:xfrm>
        </p:grpSpPr>
        <p:sp>
          <p:nvSpPr>
            <p:cNvPr id="8207" name="AutoShape 18">
              <a:extLst>
                <a:ext uri="{FF2B5EF4-FFF2-40B4-BE49-F238E27FC236}">
                  <a16:creationId xmlns:a16="http://schemas.microsoft.com/office/drawing/2014/main" id="{89AF7B03-8F7C-164C-AFC1-F035CD5F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256"/>
              <a:ext cx="1728" cy="768"/>
            </a:xfrm>
            <a:prstGeom prst="wedgeRoundRectCallout">
              <a:avLst>
                <a:gd name="adj1" fmla="val -73148"/>
                <a:gd name="adj2" fmla="val 37111"/>
                <a:gd name="adj3" fmla="val 16667"/>
              </a:avLst>
            </a:prstGeom>
            <a:gradFill rotWithShape="1">
              <a:gsLst>
                <a:gs pos="0">
                  <a:srgbClr val="FFCCFF"/>
                </a:gs>
                <a:gs pos="100000">
                  <a:srgbClr val="FF99FF"/>
                </a:gs>
              </a:gsLst>
              <a:path path="rect">
                <a:fillToRect l="50000" t="50000" r="50000" b="50000"/>
              </a:path>
            </a:gradFill>
            <a:ln w="38100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208" name="Text Box 17">
              <a:extLst>
                <a:ext uri="{FF2B5EF4-FFF2-40B4-BE49-F238E27FC236}">
                  <a16:creationId xmlns:a16="http://schemas.microsoft.com/office/drawing/2014/main" id="{D1A38C22-715F-854E-91FB-4A058310C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337"/>
              <a:ext cx="152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质点间运动的传递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总是通过交换动量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来实现的</a:t>
              </a:r>
            </a:p>
          </p:txBody>
        </p:sp>
      </p:grpSp>
      <p:sp>
        <p:nvSpPr>
          <p:cNvPr id="16404" name="Text Box 20">
            <a:extLst>
              <a:ext uri="{FF2B5EF4-FFF2-40B4-BE49-F238E27FC236}">
                <a16:creationId xmlns:a16="http://schemas.microsoft.com/office/drawing/2014/main" id="{C9148655-171B-734C-9231-00B86A818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1720850"/>
            <a:ext cx="2328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动量：定义</a:t>
            </a:r>
          </a:p>
        </p:txBody>
      </p:sp>
      <p:graphicFrame>
        <p:nvGraphicFramePr>
          <p:cNvPr id="7182" name="对象 17">
            <a:extLst>
              <a:ext uri="{FF2B5EF4-FFF2-40B4-BE49-F238E27FC236}">
                <a16:creationId xmlns:a16="http://schemas.microsoft.com/office/drawing/2014/main" id="{65A179DB-AA9A-4146-95AB-213B5B6C79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2700" y="4152900"/>
          <a:ext cx="2286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6" name="Equation" r:id="rId7" imgW="8775700" imgH="2781300" progId="Equation.DSMT4">
                  <p:embed/>
                </p:oleObj>
              </mc:Choice>
              <mc:Fallback>
                <p:oleObj name="Equation" r:id="rId7" imgW="8775700" imgH="2781300" progId="Equation.DSMT4">
                  <p:embed/>
                  <p:pic>
                    <p:nvPicPr>
                      <p:cNvPr id="7182" name="对象 17">
                        <a:extLst>
                          <a:ext uri="{FF2B5EF4-FFF2-40B4-BE49-F238E27FC236}">
                            <a16:creationId xmlns:a16="http://schemas.microsoft.com/office/drawing/2014/main" id="{65A179DB-AA9A-4146-95AB-213B5B6C79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0" y="4152900"/>
                        <a:ext cx="2286000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" name="对象 18">
            <a:extLst>
              <a:ext uri="{FF2B5EF4-FFF2-40B4-BE49-F238E27FC236}">
                <a16:creationId xmlns:a16="http://schemas.microsoft.com/office/drawing/2014/main" id="{D3219FAA-4706-5047-B475-057402C21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2700" y="4914900"/>
          <a:ext cx="1752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17" name="Equation" r:id="rId9" imgW="6731000" imgH="2781300" progId="Equation.DSMT4">
                  <p:embed/>
                </p:oleObj>
              </mc:Choice>
              <mc:Fallback>
                <p:oleObj name="Equation" r:id="rId9" imgW="6731000" imgH="2781300" progId="Equation.DSMT4">
                  <p:embed/>
                  <p:pic>
                    <p:nvPicPr>
                      <p:cNvPr id="7183" name="对象 18">
                        <a:extLst>
                          <a:ext uri="{FF2B5EF4-FFF2-40B4-BE49-F238E27FC236}">
                            <a16:creationId xmlns:a16="http://schemas.microsoft.com/office/drawing/2014/main" id="{D3219FAA-4706-5047-B475-057402C210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700" y="4914900"/>
                        <a:ext cx="1752600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D9EFF2-4BC4-474A-BFD8-99593E72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88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utoUpdateAnimBg="0"/>
      <p:bldP spid="16396" grpId="0" autoUpdateAnimBg="0"/>
      <p:bldP spid="16399" grpId="0" autoUpdateAnimBg="0"/>
      <p:bldP spid="1640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9">
            <a:extLst>
              <a:ext uri="{FF2B5EF4-FFF2-40B4-BE49-F238E27FC236}">
                <a16:creationId xmlns:a16="http://schemas.microsoft.com/office/drawing/2014/main" id="{716A5A7E-D9ED-8845-9A29-2FDC5C825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60" y="133026"/>
            <a:ext cx="4398641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kumimoji="0"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r>
              <a:rPr kumimoji="0" lang="en-US" altLang="zh-CN" sz="2800" dirty="0">
                <a:solidFill>
                  <a:srgbClr val="000066"/>
                </a:solidFill>
                <a:ea typeface="黑体" panose="02010609060101010101" pitchFamily="49" charset="-122"/>
              </a:rPr>
              <a:t>   </a:t>
            </a:r>
            <a:r>
              <a:rPr kumimoji="0" lang="zh-CN" altLang="en-US" sz="2800" dirty="0">
                <a:solidFill>
                  <a:srgbClr val="000066"/>
                </a:solidFill>
                <a:ea typeface="黑体" panose="02010609060101010101" pitchFamily="49" charset="-122"/>
              </a:rPr>
              <a:t>用势能求解静力学问题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A8CC56-F323-5D4D-9DE1-583499C7C426}"/>
                  </a:ext>
                </a:extLst>
              </p:cNvPr>
              <p:cNvSpPr txBox="1"/>
              <p:nvPr/>
            </p:nvSpPr>
            <p:spPr>
              <a:xfrm>
                <a:off x="74863" y="723935"/>
                <a:ext cx="5402576" cy="26162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轻杆悬挂</a:t>
                </a:r>
                <a:r>
                  <a:rPr kumimoji="0" lang="en-US" altLang="zh-CN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3</a:t>
                </a: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小球，质量均为</a:t>
                </a:r>
                <a14:m>
                  <m:oMath xmlns:m="http://schemas.openxmlformats.org/officeDocument/2006/math"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，轻杆长度均为</a:t>
                </a:r>
                <a14:m>
                  <m:oMath xmlns:m="http://schemas.openxmlformats.org/officeDocument/2006/math">
                    <m:r>
                      <a:rPr kumimoji="0" lang="en-US" altLang="zh-CN" sz="2000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kumimoji="0" lang="en-US" altLang="zh-CN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.</a:t>
                </a: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 在最后小球上施加水平方向恒力</a:t>
                </a:r>
                <a14:m>
                  <m:oMath xmlns:m="http://schemas.openxmlformats.org/officeDocument/2006/math"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</m:oMath>
                </a14:m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，问轻杆与铅垂线的夹角分别为多少？</a:t>
                </a:r>
                <a:endParaRPr kumimoji="0" lang="en-US" altLang="zh-CN" sz="2000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分析：</a:t>
                </a:r>
                <a:r>
                  <a:rPr kumimoji="0" lang="zh-CN" altLang="en-US" sz="20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恒力为保守力</a:t>
                </a: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，有对应势能 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𝐹𝑥</m:t>
                    </m:r>
                  </m:oMath>
                </a14:m>
                <a:endParaRPr kumimoji="0" lang="en-US" altLang="zh-CN" sz="2000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kumimoji="0"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平衡时，系统必然处于势能最低点</a:t>
                </a:r>
                <a:r>
                  <a:rPr kumimoji="0" lang="en-US" altLang="zh-CN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num>
                      <m:den>
                        <m: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0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kumimoji="0" lang="zh-CN" altLang="en-US" sz="20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A8CC56-F323-5D4D-9DE1-583499C7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3" y="723935"/>
                <a:ext cx="5402576" cy="2616229"/>
              </a:xfrm>
              <a:prstGeom prst="rect">
                <a:avLst/>
              </a:prstGeom>
              <a:blipFill>
                <a:blip r:embed="rId2"/>
                <a:stretch>
                  <a:fillRect l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029">
                <a:extLst>
                  <a:ext uri="{FF2B5EF4-FFF2-40B4-BE49-F238E27FC236}">
                    <a16:creationId xmlns:a16="http://schemas.microsoft.com/office/drawing/2014/main" id="{87A32A94-6111-5343-BEA3-E031E18F9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3301897"/>
                <a:ext cx="9036496" cy="31604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b="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kumimoji="0" lang="en-US" altLang="zh-CN" sz="2000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kumimoji="0" lang="en-US" altLang="zh-CN" sz="2000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𝑚𝑔𝑙</m:t>
                    </m:r>
                    <m:func>
                      <m:funcPr>
                        <m:ctrlPr>
                          <a:rPr kumimoji="0" lang="zh-CN" altLang="en-US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000" b="0" i="0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kumimoji="0" lang="en-US" altLang="zh-CN" sz="2000" b="0" i="1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</m:e>
                    </m:func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𝑚𝑔𝑙</m:t>
                    </m:r>
                    <m:d>
                      <m:dPr>
                        <m:ctrlPr>
                          <a:rPr kumimoji="0" lang="en-US" altLang="zh-CN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𝑚𝑔𝑙</m:t>
                    </m:r>
                    <m:d>
                      <m:dPr>
                        <m:ctrlP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kumimoji="0" lang="en-US" altLang="zh-CN" sz="2000" b="0" i="1" dirty="0">
                  <a:solidFill>
                    <a:srgbClr val="000066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altLang="zh-CN" sz="2000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kumimoji="0" lang="en-US" altLang="zh-CN" sz="2000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𝐹𝑙</m:t>
                    </m:r>
                    <m:d>
                      <m:dPr>
                        <m:ctrlPr>
                          <a:rPr kumimoji="0" lang="en-US" altLang="zh-CN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zh-CN" altLang="en-US" sz="2000" b="0" i="1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b="0" i="0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kumimoji="0" lang="en-US" altLang="zh-CN" sz="2000" b="0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𝑚𝑔𝑙</m:t>
                    </m:r>
                    <m:d>
                      <m:dPr>
                        <m:ctrlP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kumimoji="0" lang="en-US" altLang="zh-CN" sz="20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b="0" i="1" dirty="0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kumimoji="0" lang="en-US" altLang="zh-CN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𝐹𝑙</m:t>
                    </m:r>
                    <m:d>
                      <m:dPr>
                        <m:ctrlP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3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kumimoji="0" lang="en-US" altLang="zh-CN" sz="200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func>
                          <m:funcPr>
                            <m:ctrlPr>
                              <a:rPr kumimoji="0" lang="zh-CN" altLang="en-US" sz="200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0" lang="en-US" altLang="zh-CN" sz="200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kumimoji="0" lang="en-US" altLang="zh-CN" sz="2000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kumimoji="0"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，</a:t>
                </a:r>
                <a:r>
                  <a:rPr kumimoji="0"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平衡点    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⟺</m:t>
                    </m:r>
                    <m:r>
                      <a:rPr kumimoji="0" lang="zh-CN" altLang="en-US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</m:t>
                    </m:r>
                    <m:f>
                      <m:fPr>
                        <m:ctrlP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num>
                      <m:den>
                        <m:r>
                          <a:rPr kumimoji="0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0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kumimoji="0" lang="en-US" altLang="zh-CN" sz="20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num>
                      <m:den>
                        <m:r>
                          <a:rPr kumimoji="0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kumimoji="0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kumimoji="0" lang="en-US" altLang="zh-CN" sz="20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cot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func>
                        <m:funcPr>
                          <m:ctrlP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cot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</m:t>
                          </m:r>
                        </m:den>
                      </m:f>
                      <m:r>
                        <a:rPr kumimoji="0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func>
                        <m:funcPr>
                          <m:ctrlP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200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cot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num>
                        <m:den>
                          <m:r>
                            <a:rPr kumimoji="0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  <m:r>
                            <a:rPr kumimoji="0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𝑚𝑔</m:t>
                          </m:r>
                        </m:den>
                      </m:f>
                    </m:oMath>
                  </m:oMathPara>
                </a14:m>
                <a:endParaRPr kumimoji="0" lang="en-US" altLang="zh-CN" sz="20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拓展题目：线密度为</a:t>
                </a:r>
                <a14:m>
                  <m:oMath xmlns:m="http://schemas.openxmlformats.org/officeDocument/2006/math">
                    <m:r>
                      <a:rPr kumimoji="0"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𝜎</m:t>
                    </m:r>
                  </m:oMath>
                </a14:m>
                <a:r>
                  <a:rPr kumimoji="0" lang="zh-CN" altLang="en-US" sz="2000" dirty="0">
                    <a:solidFill>
                      <a:srgbClr val="000066"/>
                    </a:solidFill>
                    <a:ea typeface="黑体" panose="02010609060101010101" pitchFamily="49" charset="-122"/>
                  </a:rPr>
                  <a:t>的均质软绳下端受水平力作用，软绳几何方程是什么？</a:t>
                </a:r>
                <a:endParaRPr kumimoji="0" lang="en-US" altLang="zh-CN" sz="2000" dirty="0">
                  <a:solidFill>
                    <a:srgbClr val="000066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Text Box 1029">
                <a:extLst>
                  <a:ext uri="{FF2B5EF4-FFF2-40B4-BE49-F238E27FC236}">
                    <a16:creationId xmlns:a16="http://schemas.microsoft.com/office/drawing/2014/main" id="{87A32A94-6111-5343-BEA3-E031E18F9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3301897"/>
                <a:ext cx="9036496" cy="3160417"/>
              </a:xfrm>
              <a:prstGeom prst="rect">
                <a:avLst/>
              </a:prstGeom>
              <a:blipFill>
                <a:blip r:embed="rId3"/>
                <a:stretch>
                  <a:fillRect l="-1754" b="-212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F9D9EE-11B4-4C14-9394-0BDA38D45086}"/>
              </a:ext>
            </a:extLst>
          </p:cNvPr>
          <p:cNvGrpSpPr/>
          <p:nvPr/>
        </p:nvGrpSpPr>
        <p:grpSpPr>
          <a:xfrm>
            <a:off x="5645729" y="-171400"/>
            <a:ext cx="3498271" cy="3692658"/>
            <a:chOff x="5638685" y="-39460"/>
            <a:chExt cx="3498271" cy="369265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BFFB64-56E8-8F43-9783-CE00ED324BC5}"/>
                </a:ext>
              </a:extLst>
            </p:cNvPr>
            <p:cNvSpPr/>
            <p:nvPr/>
          </p:nvSpPr>
          <p:spPr bwMode="auto">
            <a:xfrm>
              <a:off x="5638685" y="158439"/>
              <a:ext cx="3491219" cy="331236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891C188-9E44-244A-8AB2-46FC76FD647C}"/>
                </a:ext>
              </a:extLst>
            </p:cNvPr>
            <p:cNvCxnSpPr/>
            <p:nvPr/>
          </p:nvCxnSpPr>
          <p:spPr bwMode="auto">
            <a:xfrm>
              <a:off x="5650957" y="375190"/>
              <a:ext cx="86525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DAEEB5-7B6F-3E4C-B0D2-63F6EEE0A1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47001" y="375190"/>
              <a:ext cx="288032" cy="10801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455140-75AF-AA4D-8CFA-4815120271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17477" y="1422497"/>
              <a:ext cx="936104" cy="9361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0530D-1606-6340-8F22-AD046F69CB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29190" y="2339004"/>
              <a:ext cx="1104511" cy="4124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36CFAE-DD12-1143-8683-3B82F907766F}"/>
                </a:ext>
              </a:extLst>
            </p:cNvPr>
            <p:cNvSpPr/>
            <p:nvPr/>
          </p:nvSpPr>
          <p:spPr bwMode="auto">
            <a:xfrm>
              <a:off x="6191017" y="1311294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526899-CB07-D244-9C9D-EA1B1CBBA377}"/>
                </a:ext>
              </a:extLst>
            </p:cNvPr>
            <p:cNvSpPr/>
            <p:nvPr/>
          </p:nvSpPr>
          <p:spPr bwMode="auto">
            <a:xfrm>
              <a:off x="7091563" y="2196583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C56716-B18B-3D4E-9956-C0AF6EC70B34}"/>
                </a:ext>
              </a:extLst>
            </p:cNvPr>
            <p:cNvSpPr/>
            <p:nvPr/>
          </p:nvSpPr>
          <p:spPr bwMode="auto">
            <a:xfrm>
              <a:off x="8225689" y="2643442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5244A1-067A-1646-BE01-8CF619FB92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33701" y="2744821"/>
              <a:ext cx="80325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274A49-DB83-7149-95B9-957C995C576F}"/>
                </a:ext>
              </a:extLst>
            </p:cNvPr>
            <p:cNvCxnSpPr/>
            <p:nvPr/>
          </p:nvCxnSpPr>
          <p:spPr bwMode="auto">
            <a:xfrm>
              <a:off x="6047001" y="375190"/>
              <a:ext cx="0" cy="13141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CE9BA1-C4A7-A546-95E0-EB364C8147B5}"/>
                </a:ext>
              </a:extLst>
            </p:cNvPr>
            <p:cNvCxnSpPr/>
            <p:nvPr/>
          </p:nvCxnSpPr>
          <p:spPr bwMode="auto">
            <a:xfrm>
              <a:off x="6293278" y="1430627"/>
              <a:ext cx="0" cy="13141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FAA653-4072-F84B-8987-1D43D4BDD969}"/>
                </a:ext>
              </a:extLst>
            </p:cNvPr>
            <p:cNvCxnSpPr/>
            <p:nvPr/>
          </p:nvCxnSpPr>
          <p:spPr bwMode="auto">
            <a:xfrm>
              <a:off x="7199129" y="2339004"/>
              <a:ext cx="0" cy="13141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D1765852-2D5F-46FF-8910-3FE0C7267387}"/>
                </a:ext>
              </a:extLst>
            </p:cNvPr>
            <p:cNvSpPr/>
            <p:nvPr/>
          </p:nvSpPr>
          <p:spPr bwMode="auto">
            <a:xfrm rot="5400000">
              <a:off x="5633178" y="-21681"/>
              <a:ext cx="827646" cy="792088"/>
            </a:xfrm>
            <a:prstGeom prst="arc">
              <a:avLst>
                <a:gd name="adj1" fmla="val 20618588"/>
                <a:gd name="adj2" fmla="val 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F73EB055-7313-4927-8F29-18A6B713240C}"/>
                </a:ext>
              </a:extLst>
            </p:cNvPr>
            <p:cNvSpPr/>
            <p:nvPr/>
          </p:nvSpPr>
          <p:spPr bwMode="auto">
            <a:xfrm rot="5400000">
              <a:off x="6785306" y="1920671"/>
              <a:ext cx="827646" cy="792088"/>
            </a:xfrm>
            <a:prstGeom prst="arc">
              <a:avLst>
                <a:gd name="adj1" fmla="val 17451848"/>
                <a:gd name="adj2" fmla="val 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358C910F-9953-4735-98B6-77C7773E3A46}"/>
                </a:ext>
              </a:extLst>
            </p:cNvPr>
            <p:cNvSpPr/>
            <p:nvPr/>
          </p:nvSpPr>
          <p:spPr bwMode="auto">
            <a:xfrm rot="5400000">
              <a:off x="5885206" y="972447"/>
              <a:ext cx="827646" cy="792088"/>
            </a:xfrm>
            <a:prstGeom prst="arc">
              <a:avLst>
                <a:gd name="adj1" fmla="val 19252992"/>
                <a:gd name="adj2" fmla="val 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1597CEF-473E-428A-AB61-40ECF5B61AA6}"/>
                    </a:ext>
                  </a:extLst>
                </p:cNvPr>
                <p:cNvSpPr/>
                <p:nvPr/>
              </p:nvSpPr>
              <p:spPr>
                <a:xfrm>
                  <a:off x="6100325" y="624680"/>
                  <a:ext cx="56650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1597CEF-473E-428A-AB61-40ECF5B61A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325" y="624680"/>
                  <a:ext cx="56650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EB0ADB74-AB3E-40FA-96FD-C425949B5603}"/>
                    </a:ext>
                  </a:extLst>
                </p:cNvPr>
                <p:cNvSpPr/>
                <p:nvPr/>
              </p:nvSpPr>
              <p:spPr>
                <a:xfrm>
                  <a:off x="6293278" y="1739280"/>
                  <a:ext cx="56650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EB0ADB74-AB3E-40FA-96FD-C425949B56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3278" y="1739280"/>
                  <a:ext cx="5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B2658CC7-93C4-4FAA-9C3C-B4791870295F}"/>
                    </a:ext>
                  </a:extLst>
                </p:cNvPr>
                <p:cNvSpPr/>
                <p:nvPr/>
              </p:nvSpPr>
              <p:spPr>
                <a:xfrm>
                  <a:off x="7384295" y="2628633"/>
                  <a:ext cx="5593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B2658CC7-93C4-4FAA-9C3C-B479187029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4295" y="2628633"/>
                  <a:ext cx="55938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9CC7C2E-A25B-4018-8D6F-A10CC43A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3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>
            <a:extLst>
              <a:ext uri="{FF2B5EF4-FFF2-40B4-BE49-F238E27FC236}">
                <a16:creationId xmlns:a16="http://schemas.microsoft.com/office/drawing/2014/main" id="{727D9733-1066-C447-84B2-F09955FFE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325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99" name="Rectangle 7">
            <a:extLst>
              <a:ext uri="{FF2B5EF4-FFF2-40B4-BE49-F238E27FC236}">
                <a16:creationId xmlns:a16="http://schemas.microsoft.com/office/drawing/2014/main" id="{782F1984-D432-B843-B22F-FE5C5D39A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7" y="554038"/>
            <a:ext cx="2826238" cy="510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/>
                </a:solidFill>
                <a:ea typeface="黑体" panose="02010609060101010101" pitchFamily="49" charset="-122"/>
                <a:sym typeface="Wingdings 2" pitchFamily="2" charset="2"/>
              </a:rPr>
              <a:t>质点运动定理小结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4">
                <a:extLst>
                  <a:ext uri="{FF2B5EF4-FFF2-40B4-BE49-F238E27FC236}">
                    <a16:creationId xmlns:a16="http://schemas.microsoft.com/office/drawing/2014/main" id="{BAAB4422-11A2-4F9F-911C-28EF90889B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0076547"/>
                  </p:ext>
                </p:extLst>
              </p:nvPr>
            </p:nvGraphicFramePr>
            <p:xfrm>
              <a:off x="119334" y="1484784"/>
              <a:ext cx="8964843" cy="33211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1892">
                      <a:extLst>
                        <a:ext uri="{9D8B030D-6E8A-4147-A177-3AD203B41FA5}">
                          <a16:colId xmlns:a16="http://schemas.microsoft.com/office/drawing/2014/main" val="133322070"/>
                        </a:ext>
                      </a:extLst>
                    </a:gridCol>
                    <a:gridCol w="2448272">
                      <a:extLst>
                        <a:ext uri="{9D8B030D-6E8A-4147-A177-3AD203B41FA5}">
                          <a16:colId xmlns:a16="http://schemas.microsoft.com/office/drawing/2014/main" val="2324360841"/>
                        </a:ext>
                      </a:extLst>
                    </a:gridCol>
                    <a:gridCol w="3834679">
                      <a:extLst>
                        <a:ext uri="{9D8B030D-6E8A-4147-A177-3AD203B41FA5}">
                          <a16:colId xmlns:a16="http://schemas.microsoft.com/office/drawing/2014/main" val="1406687126"/>
                        </a:ext>
                      </a:extLst>
                    </a:gridCol>
                  </a:tblGrid>
                  <a:tr h="3550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sz="240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运动定理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守恒律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26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动量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oMath>
                          </a14:m>
                          <a:endParaRPr lang="en-US" altLang="zh-CN" sz="24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⟹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3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角动量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</m:oMath>
                          </a14:m>
                          <a:endParaRPr lang="zh-CN" altLang="en-US" sz="24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 ⟹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03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400" i="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动能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240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40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zh-CN" alt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为保守力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⟹  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742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4">
                <a:extLst>
                  <a:ext uri="{FF2B5EF4-FFF2-40B4-BE49-F238E27FC236}">
                    <a16:creationId xmlns:a16="http://schemas.microsoft.com/office/drawing/2014/main" id="{BAAB4422-11A2-4F9F-911C-28EF90889B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0076547"/>
                  </p:ext>
                </p:extLst>
              </p:nvPr>
            </p:nvGraphicFramePr>
            <p:xfrm>
              <a:off x="119334" y="1484784"/>
              <a:ext cx="8964843" cy="33211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1892">
                      <a:extLst>
                        <a:ext uri="{9D8B030D-6E8A-4147-A177-3AD203B41FA5}">
                          <a16:colId xmlns:a16="http://schemas.microsoft.com/office/drawing/2014/main" val="133322070"/>
                        </a:ext>
                      </a:extLst>
                    </a:gridCol>
                    <a:gridCol w="2448272">
                      <a:extLst>
                        <a:ext uri="{9D8B030D-6E8A-4147-A177-3AD203B41FA5}">
                          <a16:colId xmlns:a16="http://schemas.microsoft.com/office/drawing/2014/main" val="2324360841"/>
                        </a:ext>
                      </a:extLst>
                    </a:gridCol>
                    <a:gridCol w="3834679">
                      <a:extLst>
                        <a:ext uri="{9D8B030D-6E8A-4147-A177-3AD203B41FA5}">
                          <a16:colId xmlns:a16="http://schemas.microsoft.com/office/drawing/2014/main" val="1406687126"/>
                        </a:ext>
                      </a:extLst>
                    </a:gridCol>
                  </a:tblGrid>
                  <a:tr h="5543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zh-CN" altLang="en-US" sz="240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运动定理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守恒律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267228"/>
                      </a:ext>
                    </a:extLst>
                  </a:tr>
                  <a:tr h="7124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7" t="-78632" r="-235000" b="-2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9701" t="-78632" r="-157214" b="-290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810" t="-78632" r="-317" b="-290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31104"/>
                      </a:ext>
                    </a:extLst>
                  </a:tr>
                  <a:tr h="7991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7" t="-158333" r="-235000" b="-15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9701" t="-158333" r="-157214" b="-15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810" t="-158333" r="-317" b="-15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03902"/>
                      </a:ext>
                    </a:extLst>
                  </a:tr>
                  <a:tr h="12552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7" t="-165534" r="-235000" b="-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9701" t="-165534" r="-157214" b="-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810" t="-165534" r="-317" b="-9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742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7D660FE-7560-41C9-93F0-DB2D8CC88860}"/>
              </a:ext>
            </a:extLst>
          </p:cNvPr>
          <p:cNvSpPr/>
          <p:nvPr/>
        </p:nvSpPr>
        <p:spPr>
          <a:xfrm>
            <a:off x="6689989" y="4448525"/>
            <a:ext cx="1107996" cy="714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机械能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D0F0D-4771-4F69-B1C2-4BA603D5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750009C0-53C4-4363-8C7E-2275CD119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205238"/>
            <a:ext cx="8280920" cy="1995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作业</a:t>
            </a:r>
            <a:endParaRPr kumimoji="1" lang="en-US" altLang="zh-CN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1.34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1.39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1.40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F85F1D-70CD-4342-9F1D-4EC22656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688DE-53C0-5F4B-A3BF-519F4A466383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069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FD94C4D2-9510-4159-A631-ACF0668EC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6" y="116632"/>
                <a:ext cx="9073008" cy="55252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练习：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1.25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、用轻绳将滑轮与弹簧相连，弹簧下端挂一重为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W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的物体。开始的时候，滑轮匀速转动，同时物体以速度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匀速下滑。如将滑轮突然停住，求弹簧最大伸长、最大张力。假设弹簧受重力作用时的净伸长为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1.27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、质点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自水平放置的光滑固定半圆柱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凸面最高点滑下，问质点何时脱离圆柱面？若半圆柱可以滑动，地面光滑，则质点何时脱离圆柱面？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（思考）若半圆柱可以滑动，地面光滑，则质点何时脱离圆柱面？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FD94C4D2-9510-4159-A631-ACF0668E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16632"/>
                <a:ext cx="9073008" cy="5525295"/>
              </a:xfrm>
              <a:prstGeom prst="rect">
                <a:avLst/>
              </a:prstGeom>
              <a:blipFill>
                <a:blip r:embed="rId2"/>
                <a:stretch>
                  <a:fillRect l="-1075" r="-470" b="-121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B72A70-ADA1-4EF3-97FE-003A88C8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5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025FAD46-657F-4D09-840A-8E75C9154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528" y="116632"/>
                <a:ext cx="8640960" cy="6769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练习答案：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1.25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、用轻绳将滑轮与弹簧相连，弹簧下端挂一重为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W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的物体。开始的时候，滑轮匀速转动，同时物体以速度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匀速下滑。如将滑轮突然停住，求弹簧最大伸长、最大张力。假设弹簧受重力作用时的净伸长为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分析：画草图，应用机械能守恒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𝑊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𝑊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𝑊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𝑔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𝑊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𝑊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𝑊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−2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𝑔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&gt;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负号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解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舍去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025FAD46-657F-4D09-840A-8E75C915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16632"/>
                <a:ext cx="8640960" cy="6769354"/>
              </a:xfrm>
              <a:prstGeom prst="rect">
                <a:avLst/>
              </a:prstGeom>
              <a:blipFill>
                <a:blip r:embed="rId2"/>
                <a:stretch>
                  <a:fillRect l="-1058" r="-846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14B98FF2-C159-4180-AAFE-0749BC4F5615}"/>
              </a:ext>
            </a:extLst>
          </p:cNvPr>
          <p:cNvGrpSpPr/>
          <p:nvPr/>
        </p:nvGrpSpPr>
        <p:grpSpPr>
          <a:xfrm>
            <a:off x="8184389" y="2330769"/>
            <a:ext cx="1126986" cy="1728161"/>
            <a:chOff x="8184389" y="2330769"/>
            <a:chExt cx="1126986" cy="172816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ABD58CC-676D-4238-8855-CB5F17DECFE9}"/>
                </a:ext>
              </a:extLst>
            </p:cNvPr>
            <p:cNvSpPr/>
            <p:nvPr/>
          </p:nvSpPr>
          <p:spPr bwMode="auto">
            <a:xfrm>
              <a:off x="8184389" y="2330769"/>
              <a:ext cx="504056" cy="50405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90AA3EB-0F6D-4F3D-9AFF-0F404665C123}"/>
                </a:ext>
              </a:extLst>
            </p:cNvPr>
            <p:cNvCxnSpPr/>
            <p:nvPr/>
          </p:nvCxnSpPr>
          <p:spPr bwMode="auto">
            <a:xfrm>
              <a:off x="8688445" y="2618801"/>
              <a:ext cx="0" cy="3309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38A0C33-96DC-4B82-9F0E-7C0A125B5C6F}"/>
                </a:ext>
              </a:extLst>
            </p:cNvPr>
            <p:cNvGrpSpPr/>
            <p:nvPr/>
          </p:nvGrpSpPr>
          <p:grpSpPr>
            <a:xfrm>
              <a:off x="8644057" y="2930638"/>
              <a:ext cx="88776" cy="778324"/>
              <a:chOff x="7524328" y="2912590"/>
              <a:chExt cx="88776" cy="77832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294D3D1-6266-40E4-BCA4-F2BD9CA0F40D}"/>
                  </a:ext>
                </a:extLst>
              </p:cNvPr>
              <p:cNvCxnSpPr/>
              <p:nvPr/>
            </p:nvCxnSpPr>
            <p:spPr bwMode="auto">
              <a:xfrm>
                <a:off x="7541096" y="29125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617E342-9B77-4740-9BE2-310FB42D027B}"/>
                  </a:ext>
                </a:extLst>
              </p:cNvPr>
              <p:cNvCxnSpPr/>
              <p:nvPr/>
            </p:nvCxnSpPr>
            <p:spPr bwMode="auto">
              <a:xfrm>
                <a:off x="7541096" y="30649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7A42966E-51E3-4964-BC12-D92504653991}"/>
                  </a:ext>
                </a:extLst>
              </p:cNvPr>
              <p:cNvCxnSpPr/>
              <p:nvPr/>
            </p:nvCxnSpPr>
            <p:spPr bwMode="auto">
              <a:xfrm>
                <a:off x="7541096" y="32173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1719870-4986-48EE-B9F5-C5B27C1BD66D}"/>
                  </a:ext>
                </a:extLst>
              </p:cNvPr>
              <p:cNvCxnSpPr/>
              <p:nvPr/>
            </p:nvCxnSpPr>
            <p:spPr bwMode="auto">
              <a:xfrm>
                <a:off x="7541096" y="33697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B5ABE4E-E7C4-4C7F-877C-AFC99676AFFC}"/>
                  </a:ext>
                </a:extLst>
              </p:cNvPr>
              <p:cNvCxnSpPr/>
              <p:nvPr/>
            </p:nvCxnSpPr>
            <p:spPr bwMode="auto">
              <a:xfrm>
                <a:off x="7541096" y="35221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62C12668-264C-4644-A0D5-AA7014FBE4CD}"/>
                  </a:ext>
                </a:extLst>
              </p:cNvPr>
              <p:cNvCxnSpPr/>
              <p:nvPr/>
            </p:nvCxnSpPr>
            <p:spPr bwMode="auto">
              <a:xfrm flipH="1">
                <a:off x="7524328" y="29969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134C857-46C8-44AA-A7E6-946517478023}"/>
                  </a:ext>
                </a:extLst>
              </p:cNvPr>
              <p:cNvCxnSpPr/>
              <p:nvPr/>
            </p:nvCxnSpPr>
            <p:spPr bwMode="auto">
              <a:xfrm flipH="1">
                <a:off x="7524328" y="31493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3420B4E-071D-47B1-84B1-7405A4AC404E}"/>
                  </a:ext>
                </a:extLst>
              </p:cNvPr>
              <p:cNvCxnSpPr/>
              <p:nvPr/>
            </p:nvCxnSpPr>
            <p:spPr bwMode="auto">
              <a:xfrm flipH="1">
                <a:off x="7524328" y="33017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5CADBBEB-FDBF-46F9-AD39-7C9DC25902DA}"/>
                  </a:ext>
                </a:extLst>
              </p:cNvPr>
              <p:cNvCxnSpPr/>
              <p:nvPr/>
            </p:nvCxnSpPr>
            <p:spPr bwMode="auto">
              <a:xfrm flipH="1">
                <a:off x="7524328" y="34541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51057DE-4A28-44D5-B8F5-AD5DD916786B}"/>
                  </a:ext>
                </a:extLst>
              </p:cNvPr>
              <p:cNvCxnSpPr/>
              <p:nvPr/>
            </p:nvCxnSpPr>
            <p:spPr bwMode="auto">
              <a:xfrm flipH="1">
                <a:off x="7524328" y="36065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54A55C6-A0E3-49BC-BB81-BC438515D31F}"/>
                </a:ext>
              </a:extLst>
            </p:cNvPr>
            <p:cNvSpPr/>
            <p:nvPr/>
          </p:nvSpPr>
          <p:spPr bwMode="auto">
            <a:xfrm>
              <a:off x="8500041" y="3657088"/>
              <a:ext cx="360040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73B37A8-59A6-4EE8-ADEA-4114272E48AC}"/>
                    </a:ext>
                  </a:extLst>
                </p:cNvPr>
                <p:cNvSpPr/>
                <p:nvPr/>
              </p:nvSpPr>
              <p:spPr>
                <a:xfrm>
                  <a:off x="8748464" y="3068960"/>
                  <a:ext cx="562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73B37A8-59A6-4EE8-ADEA-4114272E48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464" y="3068960"/>
                  <a:ext cx="56291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FF7DAC9-A2DD-47E8-B637-8AE9C6420455}"/>
                    </a:ext>
                  </a:extLst>
                </p:cNvPr>
                <p:cNvSpPr/>
                <p:nvPr/>
              </p:nvSpPr>
              <p:spPr>
                <a:xfrm>
                  <a:off x="8434609" y="3597265"/>
                  <a:ext cx="562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𝑊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FF7DAC9-A2DD-47E8-B637-8AE9C64204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609" y="3597265"/>
                  <a:ext cx="56291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8241C7-0B36-43D9-9E97-70796C8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6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025FAD46-657F-4D09-840A-8E75C9154D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528" y="116632"/>
                <a:ext cx="8640960" cy="6135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练习答案：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分析：画草图，应用机械能守恒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解法二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：考察物体受到的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合力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假设弹簧伸长变为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，则合力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𝐹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𝑊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𝑘𝑥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线性恢复力。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合力对应的势能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𝑉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机械能守恒（合力包含重力，合力对应势能包含重力势能）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+0=0+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⟹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弹簧最大伸长 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𝜆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𝑔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025FAD46-657F-4D09-840A-8E75C915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16632"/>
                <a:ext cx="8640960" cy="6135206"/>
              </a:xfrm>
              <a:prstGeom prst="rect">
                <a:avLst/>
              </a:prstGeom>
              <a:blipFill>
                <a:blip r:embed="rId2"/>
                <a:stretch>
                  <a:fillRect l="-10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9B14A229-E96E-4EC3-B85C-1D9A70024AD8}"/>
              </a:ext>
            </a:extLst>
          </p:cNvPr>
          <p:cNvGrpSpPr/>
          <p:nvPr/>
        </p:nvGrpSpPr>
        <p:grpSpPr>
          <a:xfrm>
            <a:off x="7596336" y="260648"/>
            <a:ext cx="1126986" cy="1728161"/>
            <a:chOff x="7596336" y="260648"/>
            <a:chExt cx="1126986" cy="172816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ABD58CC-676D-4238-8855-CB5F17DECFE9}"/>
                </a:ext>
              </a:extLst>
            </p:cNvPr>
            <p:cNvSpPr/>
            <p:nvPr/>
          </p:nvSpPr>
          <p:spPr bwMode="auto">
            <a:xfrm>
              <a:off x="7596336" y="260648"/>
              <a:ext cx="504056" cy="50405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90AA3EB-0F6D-4F3D-9AFF-0F404665C123}"/>
                </a:ext>
              </a:extLst>
            </p:cNvPr>
            <p:cNvCxnSpPr/>
            <p:nvPr/>
          </p:nvCxnSpPr>
          <p:spPr bwMode="auto">
            <a:xfrm>
              <a:off x="8100392" y="548680"/>
              <a:ext cx="0" cy="3309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38A0C33-96DC-4B82-9F0E-7C0A125B5C6F}"/>
                </a:ext>
              </a:extLst>
            </p:cNvPr>
            <p:cNvGrpSpPr/>
            <p:nvPr/>
          </p:nvGrpSpPr>
          <p:grpSpPr>
            <a:xfrm>
              <a:off x="8056004" y="860517"/>
              <a:ext cx="88776" cy="778324"/>
              <a:chOff x="7524328" y="2912590"/>
              <a:chExt cx="88776" cy="778324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294D3D1-6266-40E4-BCA4-F2BD9CA0F40D}"/>
                  </a:ext>
                </a:extLst>
              </p:cNvPr>
              <p:cNvCxnSpPr/>
              <p:nvPr/>
            </p:nvCxnSpPr>
            <p:spPr bwMode="auto">
              <a:xfrm>
                <a:off x="7541096" y="29125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D617E342-9B77-4740-9BE2-310FB42D027B}"/>
                  </a:ext>
                </a:extLst>
              </p:cNvPr>
              <p:cNvCxnSpPr/>
              <p:nvPr/>
            </p:nvCxnSpPr>
            <p:spPr bwMode="auto">
              <a:xfrm>
                <a:off x="7541096" y="30649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7A42966E-51E3-4964-BC12-D92504653991}"/>
                  </a:ext>
                </a:extLst>
              </p:cNvPr>
              <p:cNvCxnSpPr/>
              <p:nvPr/>
            </p:nvCxnSpPr>
            <p:spPr bwMode="auto">
              <a:xfrm>
                <a:off x="7541096" y="32173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1719870-4986-48EE-B9F5-C5B27C1BD66D}"/>
                  </a:ext>
                </a:extLst>
              </p:cNvPr>
              <p:cNvCxnSpPr/>
              <p:nvPr/>
            </p:nvCxnSpPr>
            <p:spPr bwMode="auto">
              <a:xfrm>
                <a:off x="7541096" y="33697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B5ABE4E-E7C4-4C7F-877C-AFC99676AFFC}"/>
                  </a:ext>
                </a:extLst>
              </p:cNvPr>
              <p:cNvCxnSpPr/>
              <p:nvPr/>
            </p:nvCxnSpPr>
            <p:spPr bwMode="auto">
              <a:xfrm>
                <a:off x="7541096" y="3522190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62C12668-264C-4644-A0D5-AA7014FBE4CD}"/>
                  </a:ext>
                </a:extLst>
              </p:cNvPr>
              <p:cNvCxnSpPr/>
              <p:nvPr/>
            </p:nvCxnSpPr>
            <p:spPr bwMode="auto">
              <a:xfrm flipH="1">
                <a:off x="7524328" y="29969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D134C857-46C8-44AA-A7E6-946517478023}"/>
                  </a:ext>
                </a:extLst>
              </p:cNvPr>
              <p:cNvCxnSpPr/>
              <p:nvPr/>
            </p:nvCxnSpPr>
            <p:spPr bwMode="auto">
              <a:xfrm flipH="1">
                <a:off x="7524328" y="31493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3420B4E-071D-47B1-84B1-7405A4AC404E}"/>
                  </a:ext>
                </a:extLst>
              </p:cNvPr>
              <p:cNvCxnSpPr/>
              <p:nvPr/>
            </p:nvCxnSpPr>
            <p:spPr bwMode="auto">
              <a:xfrm flipH="1">
                <a:off x="7524328" y="33017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5CADBBEB-FDBF-46F9-AD39-7C9DC25902DA}"/>
                  </a:ext>
                </a:extLst>
              </p:cNvPr>
              <p:cNvCxnSpPr/>
              <p:nvPr/>
            </p:nvCxnSpPr>
            <p:spPr bwMode="auto">
              <a:xfrm flipH="1">
                <a:off x="7524328" y="34541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51057DE-4A28-44D5-B8F5-AD5DD916786B}"/>
                  </a:ext>
                </a:extLst>
              </p:cNvPr>
              <p:cNvCxnSpPr/>
              <p:nvPr/>
            </p:nvCxnSpPr>
            <p:spPr bwMode="auto">
              <a:xfrm flipH="1">
                <a:off x="7524328" y="3606552"/>
                <a:ext cx="72008" cy="8436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54A55C6-A0E3-49BC-BB81-BC438515D31F}"/>
                </a:ext>
              </a:extLst>
            </p:cNvPr>
            <p:cNvSpPr/>
            <p:nvPr/>
          </p:nvSpPr>
          <p:spPr bwMode="auto">
            <a:xfrm>
              <a:off x="7911988" y="1586967"/>
              <a:ext cx="360040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73B37A8-59A6-4EE8-ADEA-4114272E48AC}"/>
                    </a:ext>
                  </a:extLst>
                </p:cNvPr>
                <p:cNvSpPr/>
                <p:nvPr/>
              </p:nvSpPr>
              <p:spPr>
                <a:xfrm>
                  <a:off x="8160411" y="998839"/>
                  <a:ext cx="562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73B37A8-59A6-4EE8-ADEA-4114272E48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411" y="998839"/>
                  <a:ext cx="56291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FF7DAC9-A2DD-47E8-B637-8AE9C6420455}"/>
                    </a:ext>
                  </a:extLst>
                </p:cNvPr>
                <p:cNvSpPr/>
                <p:nvPr/>
              </p:nvSpPr>
              <p:spPr>
                <a:xfrm>
                  <a:off x="7846556" y="1527144"/>
                  <a:ext cx="562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𝑊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FF7DAC9-A2DD-47E8-B637-8AE9C64204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56" y="1527144"/>
                  <a:ext cx="56291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3B81C3-88F1-4055-A982-00A265C0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6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FD94C4D2-9510-4159-A631-ACF0668EC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-243408"/>
                <a:ext cx="9036496" cy="59829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练习答案：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1.27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、质点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自水平放置的光滑固定半圆柱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𝑀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凸面最高点滑下，问质点何时脱离圆柱面？若半圆柱可以滑动，地面光滑，则质点何时脱离圆柱面？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分析：机械能守恒 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+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法向运动微分方程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𝑚𝑔𝑅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1−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𝑁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⟹2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1−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𝑁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刚好脱离时，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，易得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=</m:t>
                        </m:r>
                      </m:e>
                    </m:func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3</m:t>
                        </m:r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（思考）若半圆柱可以滑动，地面光滑，则质点何时脱离圆柱面？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17">
                <a:extLst>
                  <a:ext uri="{FF2B5EF4-FFF2-40B4-BE49-F238E27FC236}">
                    <a16:creationId xmlns:a16="http://schemas.microsoft.com/office/drawing/2014/main" id="{FD94C4D2-9510-4159-A631-ACF0668E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-243408"/>
                <a:ext cx="9036496" cy="5982985"/>
              </a:xfrm>
              <a:prstGeom prst="rect">
                <a:avLst/>
              </a:prstGeom>
              <a:blipFill>
                <a:blip r:embed="rId2"/>
                <a:stretch>
                  <a:fillRect l="-1080" r="-87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不完整圆 20">
            <a:extLst>
              <a:ext uri="{FF2B5EF4-FFF2-40B4-BE49-F238E27FC236}">
                <a16:creationId xmlns:a16="http://schemas.microsoft.com/office/drawing/2014/main" id="{32CDB828-0A8F-410D-87CE-FD46BBB70A8D}"/>
              </a:ext>
            </a:extLst>
          </p:cNvPr>
          <p:cNvSpPr/>
          <p:nvPr/>
        </p:nvSpPr>
        <p:spPr bwMode="auto">
          <a:xfrm flipV="1">
            <a:off x="6850032" y="1772816"/>
            <a:ext cx="1800000" cy="1800000"/>
          </a:xfrm>
          <a:prstGeom prst="pie">
            <a:avLst>
              <a:gd name="adj1" fmla="val 0"/>
              <a:gd name="adj2" fmla="val 1081490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93D0DCF-F8DD-42C0-BA3D-217949384016}"/>
              </a:ext>
            </a:extLst>
          </p:cNvPr>
          <p:cNvSpPr/>
          <p:nvPr/>
        </p:nvSpPr>
        <p:spPr bwMode="auto">
          <a:xfrm>
            <a:off x="8247053" y="1827584"/>
            <a:ext cx="144016" cy="14401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4870B38-B9F0-4F48-AED6-4730DEA135FD}"/>
              </a:ext>
            </a:extLst>
          </p:cNvPr>
          <p:cNvCxnSpPr/>
          <p:nvPr/>
        </p:nvCxnSpPr>
        <p:spPr bwMode="auto">
          <a:xfrm flipV="1">
            <a:off x="8319061" y="1440819"/>
            <a:ext cx="330971" cy="4587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507E3C7-E08D-47CD-91F9-2016E469B0E1}"/>
              </a:ext>
            </a:extLst>
          </p:cNvPr>
          <p:cNvCxnSpPr/>
          <p:nvPr/>
        </p:nvCxnSpPr>
        <p:spPr bwMode="auto">
          <a:xfrm>
            <a:off x="8319061" y="1899593"/>
            <a:ext cx="0" cy="1080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BFE272-DAFA-4B47-B418-4E770098D0D1}"/>
                  </a:ext>
                </a:extLst>
              </p:cNvPr>
              <p:cNvSpPr/>
              <p:nvPr/>
            </p:nvSpPr>
            <p:spPr>
              <a:xfrm>
                <a:off x="8603960" y="1440819"/>
                <a:ext cx="495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EBFE272-DAFA-4B47-B418-4E770098D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960" y="1440819"/>
                <a:ext cx="49513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6AF5C4B-7EA8-4588-925E-BF5CF4329407}"/>
                  </a:ext>
                </a:extLst>
              </p:cNvPr>
              <p:cNvSpPr/>
              <p:nvPr/>
            </p:nvSpPr>
            <p:spPr>
              <a:xfrm>
                <a:off x="8435686" y="2649779"/>
                <a:ext cx="712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6AF5C4B-7EA8-4588-925E-BF5CF4329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686" y="2649779"/>
                <a:ext cx="712503" cy="461665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00DEEF1-B9C1-4635-9F5F-0DDEC81792D0}"/>
              </a:ext>
            </a:extLst>
          </p:cNvPr>
          <p:cNvCxnSpPr>
            <a:stCxn id="21" idx="1"/>
          </p:cNvCxnSpPr>
          <p:nvPr/>
        </p:nvCxnSpPr>
        <p:spPr bwMode="auto">
          <a:xfrm>
            <a:off x="7750032" y="1772816"/>
            <a:ext cx="0" cy="8769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4665141-7420-4D52-9AEE-3FE3616376F1}"/>
              </a:ext>
            </a:extLst>
          </p:cNvPr>
          <p:cNvCxnSpPr/>
          <p:nvPr/>
        </p:nvCxnSpPr>
        <p:spPr bwMode="auto">
          <a:xfrm flipH="1">
            <a:off x="7746047" y="1971600"/>
            <a:ext cx="501006" cy="678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弧形 28">
            <a:extLst>
              <a:ext uri="{FF2B5EF4-FFF2-40B4-BE49-F238E27FC236}">
                <a16:creationId xmlns:a16="http://schemas.microsoft.com/office/drawing/2014/main" id="{E848E0BC-95DB-4CA8-AA56-E9BC81DF961C}"/>
              </a:ext>
            </a:extLst>
          </p:cNvPr>
          <p:cNvSpPr/>
          <p:nvPr/>
        </p:nvSpPr>
        <p:spPr bwMode="auto">
          <a:xfrm>
            <a:off x="7296045" y="2211297"/>
            <a:ext cx="899995" cy="900000"/>
          </a:xfrm>
          <a:prstGeom prst="arc">
            <a:avLst>
              <a:gd name="adj1" fmla="val 16200000"/>
              <a:gd name="adj2" fmla="val 1827137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7117843-0AC3-45E3-8ECD-17D279CF3785}"/>
                  </a:ext>
                </a:extLst>
              </p:cNvPr>
              <p:cNvSpPr/>
              <p:nvPr/>
            </p:nvSpPr>
            <p:spPr>
              <a:xfrm>
                <a:off x="7678974" y="1824521"/>
                <a:ext cx="443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7117843-0AC3-45E3-8ECD-17D279CF3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974" y="1824521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6175298-7EBA-40FF-8117-664D34043EBC}"/>
              </a:ext>
            </a:extLst>
          </p:cNvPr>
          <p:cNvCxnSpPr/>
          <p:nvPr/>
        </p:nvCxnSpPr>
        <p:spPr bwMode="auto">
          <a:xfrm>
            <a:off x="8323782" y="1889692"/>
            <a:ext cx="492299" cy="444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A8C707-1441-443B-836A-D879C5C7E664}"/>
              </a:ext>
            </a:extLst>
          </p:cNvPr>
          <p:cNvCxnSpPr/>
          <p:nvPr/>
        </p:nvCxnSpPr>
        <p:spPr bwMode="auto">
          <a:xfrm flipH="1" flipV="1">
            <a:off x="8319062" y="1872044"/>
            <a:ext cx="497019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E9D1A86-9F5C-4F11-90FD-6CE5FAD3639D}"/>
                  </a:ext>
                </a:extLst>
              </p:cNvPr>
              <p:cNvSpPr/>
              <p:nvPr/>
            </p:nvSpPr>
            <p:spPr>
              <a:xfrm>
                <a:off x="8589660" y="1821586"/>
                <a:ext cx="443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E9D1A86-9F5C-4F11-90FD-6CE5FAD36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60" y="1821586"/>
                <a:ext cx="4437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弧形 33">
            <a:extLst>
              <a:ext uri="{FF2B5EF4-FFF2-40B4-BE49-F238E27FC236}">
                <a16:creationId xmlns:a16="http://schemas.microsoft.com/office/drawing/2014/main" id="{CE973CA9-E05B-48C7-8216-8A374BA1CAC7}"/>
              </a:ext>
            </a:extLst>
          </p:cNvPr>
          <p:cNvSpPr/>
          <p:nvPr/>
        </p:nvSpPr>
        <p:spPr bwMode="auto">
          <a:xfrm rot="5400000">
            <a:off x="7774779" y="1418257"/>
            <a:ext cx="899995" cy="900000"/>
          </a:xfrm>
          <a:prstGeom prst="arc">
            <a:avLst>
              <a:gd name="adj1" fmla="val 16200000"/>
              <a:gd name="adj2" fmla="val 1827137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F182AC2-8279-4EF9-AEAC-90468926F4EA}"/>
                  </a:ext>
                </a:extLst>
              </p:cNvPr>
              <p:cNvSpPr/>
              <p:nvPr/>
            </p:nvSpPr>
            <p:spPr>
              <a:xfrm>
                <a:off x="8613880" y="2232212"/>
                <a:ext cx="5393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F182AC2-8279-4EF9-AEAC-90468926F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880" y="2232212"/>
                <a:ext cx="5393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87FCC9-3A1A-4FE2-9580-E85EDF90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6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AA08843-0F64-4A52-8026-0D342156E10F}"/>
                  </a:ext>
                </a:extLst>
              </p:cNvPr>
              <p:cNvSpPr/>
              <p:nvPr/>
            </p:nvSpPr>
            <p:spPr>
              <a:xfrm>
                <a:off x="35496" y="260648"/>
                <a:ext cx="9108504" cy="75800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若半圆柱可滑动，取小球和半圆柱中心的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x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坐标为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动量守恒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𝑀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⟹  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在半圆柱参考系，小球速度大小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𝑅</m:t>
                    </m:r>
                    <m:acc>
                      <m:accPr>
                        <m:chr m:val="̇"/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，根据速度变换公式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根据几何关系，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𝑅</m:t>
                    </m:r>
                    <m:acc>
                      <m:accPr>
                        <m:chr m:val="̇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func>
                      <m:func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根据机械能守恒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𝑀</m:t>
                      </m:r>
                      <m:sSubSup>
                        <m:sSub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𝑚𝑔𝑅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1−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𝑀</m:t>
                                      </m:r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=2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𝑔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(1−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𝑁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时，圆柱加速度为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0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，法向运动微分方程为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𝑚𝑅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𝑅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𝑔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代入上式，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𝑀</m:t>
                                      </m:r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1−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上式的解为当质点脱离柱面时的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值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AA08843-0F64-4A52-8026-0D342156E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60648"/>
                <a:ext cx="9108504" cy="7580024"/>
              </a:xfrm>
              <a:prstGeom prst="rect">
                <a:avLst/>
              </a:prstGeom>
              <a:blipFill>
                <a:blip r:embed="rId2"/>
                <a:stretch>
                  <a:fillRect l="-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不完整圆 2">
            <a:extLst>
              <a:ext uri="{FF2B5EF4-FFF2-40B4-BE49-F238E27FC236}">
                <a16:creationId xmlns:a16="http://schemas.microsoft.com/office/drawing/2014/main" id="{B137F465-C910-4709-80A4-7DA0404FBD35}"/>
              </a:ext>
            </a:extLst>
          </p:cNvPr>
          <p:cNvSpPr/>
          <p:nvPr/>
        </p:nvSpPr>
        <p:spPr bwMode="auto">
          <a:xfrm flipV="1">
            <a:off x="6850637" y="764704"/>
            <a:ext cx="1800000" cy="1800000"/>
          </a:xfrm>
          <a:prstGeom prst="pie">
            <a:avLst>
              <a:gd name="adj1" fmla="val 0"/>
              <a:gd name="adj2" fmla="val 1081490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37B630B-63FA-4803-90D9-0BB4197D5A91}"/>
              </a:ext>
            </a:extLst>
          </p:cNvPr>
          <p:cNvSpPr/>
          <p:nvPr/>
        </p:nvSpPr>
        <p:spPr bwMode="auto">
          <a:xfrm>
            <a:off x="8247658" y="819472"/>
            <a:ext cx="144016" cy="14401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1C94144-04A4-4658-BB4C-593697BD83A4}"/>
              </a:ext>
            </a:extLst>
          </p:cNvPr>
          <p:cNvCxnSpPr/>
          <p:nvPr/>
        </p:nvCxnSpPr>
        <p:spPr bwMode="auto">
          <a:xfrm flipV="1">
            <a:off x="8319666" y="432707"/>
            <a:ext cx="330971" cy="4587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887D7F8-7154-4752-8F3C-C1D01E3F801C}"/>
              </a:ext>
            </a:extLst>
          </p:cNvPr>
          <p:cNvCxnSpPr/>
          <p:nvPr/>
        </p:nvCxnSpPr>
        <p:spPr bwMode="auto">
          <a:xfrm>
            <a:off x="8319666" y="891481"/>
            <a:ext cx="0" cy="1080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0796AB-0465-4D33-9BCA-A5B78160383B}"/>
                  </a:ext>
                </a:extLst>
              </p:cNvPr>
              <p:cNvSpPr/>
              <p:nvPr/>
            </p:nvSpPr>
            <p:spPr>
              <a:xfrm>
                <a:off x="8604565" y="432707"/>
                <a:ext cx="4951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0796AB-0465-4D33-9BCA-A5B781603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565" y="432707"/>
                <a:ext cx="49513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633F9B-4F2A-4A18-89FA-F88FB85A2F90}"/>
                  </a:ext>
                </a:extLst>
              </p:cNvPr>
              <p:cNvSpPr/>
              <p:nvPr/>
            </p:nvSpPr>
            <p:spPr>
              <a:xfrm>
                <a:off x="8436291" y="1641667"/>
                <a:ext cx="712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633F9B-4F2A-4A18-89FA-F88FB85A2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91" y="1641667"/>
                <a:ext cx="712503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C8A64F-A131-4998-85A2-ADF6F1E9D50E}"/>
              </a:ext>
            </a:extLst>
          </p:cNvPr>
          <p:cNvCxnSpPr>
            <a:stCxn id="3" idx="1"/>
          </p:cNvCxnSpPr>
          <p:nvPr/>
        </p:nvCxnSpPr>
        <p:spPr bwMode="auto">
          <a:xfrm>
            <a:off x="7750637" y="764704"/>
            <a:ext cx="0" cy="8769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9BE0E7-0846-45F8-923A-BED69F2A970E}"/>
              </a:ext>
            </a:extLst>
          </p:cNvPr>
          <p:cNvCxnSpPr/>
          <p:nvPr/>
        </p:nvCxnSpPr>
        <p:spPr bwMode="auto">
          <a:xfrm flipH="1">
            <a:off x="7746652" y="963488"/>
            <a:ext cx="501006" cy="678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弧形 10">
            <a:extLst>
              <a:ext uri="{FF2B5EF4-FFF2-40B4-BE49-F238E27FC236}">
                <a16:creationId xmlns:a16="http://schemas.microsoft.com/office/drawing/2014/main" id="{1BE5AEC0-63A9-4E7C-9D7A-EA9D00918E3D}"/>
              </a:ext>
            </a:extLst>
          </p:cNvPr>
          <p:cNvSpPr/>
          <p:nvPr/>
        </p:nvSpPr>
        <p:spPr bwMode="auto">
          <a:xfrm>
            <a:off x="7296650" y="1203185"/>
            <a:ext cx="899995" cy="900000"/>
          </a:xfrm>
          <a:prstGeom prst="arc">
            <a:avLst>
              <a:gd name="adj1" fmla="val 16200000"/>
              <a:gd name="adj2" fmla="val 1827137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05AD6C9-5594-4369-A791-DE141ED4673E}"/>
                  </a:ext>
                </a:extLst>
              </p:cNvPr>
              <p:cNvSpPr/>
              <p:nvPr/>
            </p:nvSpPr>
            <p:spPr>
              <a:xfrm>
                <a:off x="7679579" y="816409"/>
                <a:ext cx="443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05AD6C9-5594-4369-A791-DE141ED46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579" y="816409"/>
                <a:ext cx="44377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D577145-F41C-4150-9BF0-A6D386BF9F56}"/>
              </a:ext>
            </a:extLst>
          </p:cNvPr>
          <p:cNvCxnSpPr/>
          <p:nvPr/>
        </p:nvCxnSpPr>
        <p:spPr bwMode="auto">
          <a:xfrm>
            <a:off x="8324387" y="881580"/>
            <a:ext cx="492299" cy="4444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848DF2F-E3AF-437F-AB4F-A1E766A0B08E}"/>
              </a:ext>
            </a:extLst>
          </p:cNvPr>
          <p:cNvCxnSpPr/>
          <p:nvPr/>
        </p:nvCxnSpPr>
        <p:spPr bwMode="auto">
          <a:xfrm flipH="1" flipV="1">
            <a:off x="8319667" y="863932"/>
            <a:ext cx="497019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8827A49-E4B0-4389-92AC-04DCF52A1813}"/>
                  </a:ext>
                </a:extLst>
              </p:cNvPr>
              <p:cNvSpPr/>
              <p:nvPr/>
            </p:nvSpPr>
            <p:spPr>
              <a:xfrm>
                <a:off x="8590265" y="813474"/>
                <a:ext cx="443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8827A49-E4B0-4389-92AC-04DCF52A1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265" y="813474"/>
                <a:ext cx="4437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弧形 18">
            <a:extLst>
              <a:ext uri="{FF2B5EF4-FFF2-40B4-BE49-F238E27FC236}">
                <a16:creationId xmlns:a16="http://schemas.microsoft.com/office/drawing/2014/main" id="{781EC2C9-97CD-4E31-87E3-5016FD327E86}"/>
              </a:ext>
            </a:extLst>
          </p:cNvPr>
          <p:cNvSpPr/>
          <p:nvPr/>
        </p:nvSpPr>
        <p:spPr bwMode="auto">
          <a:xfrm rot="5400000">
            <a:off x="7775384" y="410145"/>
            <a:ext cx="899995" cy="900000"/>
          </a:xfrm>
          <a:prstGeom prst="arc">
            <a:avLst>
              <a:gd name="adj1" fmla="val 16200000"/>
              <a:gd name="adj2" fmla="val 1827137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2061508-B7A7-48A4-A2A8-8437AF4F244E}"/>
                  </a:ext>
                </a:extLst>
              </p:cNvPr>
              <p:cNvSpPr/>
              <p:nvPr/>
            </p:nvSpPr>
            <p:spPr>
              <a:xfrm>
                <a:off x="8614485" y="1224100"/>
                <a:ext cx="5393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2061508-B7A7-48A4-A2A8-8437AF4F2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85" y="1224100"/>
                <a:ext cx="5393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FB34081-CC6F-4A25-A016-28E9E261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92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72" name="Group 16">
            <a:extLst>
              <a:ext uri="{FF2B5EF4-FFF2-40B4-BE49-F238E27FC236}">
                <a16:creationId xmlns:a16="http://schemas.microsoft.com/office/drawing/2014/main" id="{19F8D35E-0CE0-474A-A2C8-194D4B31131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40063"/>
            <a:ext cx="7924800" cy="2012950"/>
            <a:chOff x="528" y="2208"/>
            <a:chExt cx="4992" cy="1268"/>
          </a:xfrm>
        </p:grpSpPr>
        <p:sp>
          <p:nvSpPr>
            <p:cNvPr id="18440" name="Text Box 4">
              <a:extLst>
                <a:ext uri="{FF2B5EF4-FFF2-40B4-BE49-F238E27FC236}">
                  <a16:creationId xmlns:a16="http://schemas.microsoft.com/office/drawing/2014/main" id="{6FECBFD5-D590-8440-816D-B857F2004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208"/>
              <a:ext cx="4896" cy="1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隧道效应：在量子力学中，情况就不是这样。    的粒子，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有可能穿过势垒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，但也有可能被反射回去；而         的粒子，有可能被势垒反射回来，但也有可能越过势垒，运动到势垒另一侧的区域中去。这是因为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微观粒子具有波动性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的缘故。 </a:t>
              </a:r>
            </a:p>
          </p:txBody>
        </p:sp>
        <p:graphicFrame>
          <p:nvGraphicFramePr>
            <p:cNvPr id="18441" name="Object 6">
              <a:extLst>
                <a:ext uri="{FF2B5EF4-FFF2-40B4-BE49-F238E27FC236}">
                  <a16:creationId xmlns:a16="http://schemas.microsoft.com/office/drawing/2014/main" id="{9C6C1CF4-6BC7-C04E-9018-25E923E661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2256"/>
            <a:ext cx="43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298" r:id="rId3" imgW="4826000" imgH="2051050" progId="Equation.3">
                    <p:embed/>
                  </p:oleObj>
                </mc:Choice>
                <mc:Fallback>
                  <p:oleObj r:id="rId3" imgW="4826000" imgH="2051050" progId="Equation.3">
                    <p:embed/>
                    <p:pic>
                      <p:nvPicPr>
                        <p:cNvPr id="18441" name="Object 6">
                          <a:extLst>
                            <a:ext uri="{FF2B5EF4-FFF2-40B4-BE49-F238E27FC236}">
                              <a16:creationId xmlns:a16="http://schemas.microsoft.com/office/drawing/2014/main" id="{9C6C1CF4-6BC7-C04E-9018-25E923E661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256"/>
                          <a:ext cx="43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2" name="Object 8">
              <a:extLst>
                <a:ext uri="{FF2B5EF4-FFF2-40B4-BE49-F238E27FC236}">
                  <a16:creationId xmlns:a16="http://schemas.microsoft.com/office/drawing/2014/main" id="{E7125BBD-1504-AB4D-882E-473294C3F3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2736"/>
            <a:ext cx="43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299" r:id="rId5" imgW="4826000" imgH="2051050" progId="Equation.3">
                    <p:embed/>
                  </p:oleObj>
                </mc:Choice>
                <mc:Fallback>
                  <p:oleObj r:id="rId5" imgW="4826000" imgH="2051050" progId="Equation.3">
                    <p:embed/>
                    <p:pic>
                      <p:nvPicPr>
                        <p:cNvPr id="18442" name="Object 8">
                          <a:extLst>
                            <a:ext uri="{FF2B5EF4-FFF2-40B4-BE49-F238E27FC236}">
                              <a16:creationId xmlns:a16="http://schemas.microsoft.com/office/drawing/2014/main" id="{E7125BBD-1504-AB4D-882E-473294C3F3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736"/>
                          <a:ext cx="43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35" name="Group 15">
            <a:extLst>
              <a:ext uri="{FF2B5EF4-FFF2-40B4-BE49-F238E27FC236}">
                <a16:creationId xmlns:a16="http://schemas.microsoft.com/office/drawing/2014/main" id="{02324504-1693-4746-B5CD-21387BA8112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685800"/>
            <a:ext cx="8229600" cy="1489075"/>
            <a:chOff x="288" y="432"/>
            <a:chExt cx="5184" cy="938"/>
          </a:xfrm>
        </p:grpSpPr>
        <p:graphicFrame>
          <p:nvGraphicFramePr>
            <p:cNvPr id="18437" name="Object 5">
              <a:extLst>
                <a:ext uri="{FF2B5EF4-FFF2-40B4-BE49-F238E27FC236}">
                  <a16:creationId xmlns:a16="http://schemas.microsoft.com/office/drawing/2014/main" id="{673E200B-5652-E14E-8D1D-60EEB76347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0" y="960"/>
            <a:ext cx="43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0" r:id="rId7" imgW="4826000" imgH="2051050" progId="Equation.3">
                    <p:embed/>
                  </p:oleObj>
                </mc:Choice>
                <mc:Fallback>
                  <p:oleObj r:id="rId7" imgW="4826000" imgH="2051050" progId="Equation.3">
                    <p:embed/>
                    <p:pic>
                      <p:nvPicPr>
                        <p:cNvPr id="18437" name="Object 5">
                          <a:extLst>
                            <a:ext uri="{FF2B5EF4-FFF2-40B4-BE49-F238E27FC236}">
                              <a16:creationId xmlns:a16="http://schemas.microsoft.com/office/drawing/2014/main" id="{673E200B-5652-E14E-8D1D-60EEB76347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960"/>
                          <a:ext cx="43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Rectangle 7" descr="Rectangle: Click to edit Master text styles&#10;Second level&#10;Third level&#10;Fourth level&#10;Fifth level">
              <a:extLst>
                <a:ext uri="{FF2B5EF4-FFF2-40B4-BE49-F238E27FC236}">
                  <a16:creationId xmlns:a16="http://schemas.microsoft.com/office/drawing/2014/main" id="{C33A6E43-76B3-2F4A-80B1-9367C39C0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432"/>
              <a:ext cx="5088" cy="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经典力学观点：质点不能穿透势垒，在它达到势垒的边缘时被反射回去。即在经典力学中，对给定的势能曲线，不同的值有不同的运动。只有    的质点（例如         ），才能穿过势垒而运动。</a:t>
              </a:r>
            </a:p>
          </p:txBody>
        </p:sp>
        <p:graphicFrame>
          <p:nvGraphicFramePr>
            <p:cNvPr id="18439" name="Object 9">
              <a:extLst>
                <a:ext uri="{FF2B5EF4-FFF2-40B4-BE49-F238E27FC236}">
                  <a16:creationId xmlns:a16="http://schemas.microsoft.com/office/drawing/2014/main" id="{89186D9B-4F43-914C-9BA1-215E741E0C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1200"/>
            <a:ext cx="480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01" r:id="rId8" imgW="5264150" imgH="1898650" progId="Equation.3">
                    <p:embed/>
                  </p:oleObj>
                </mc:Choice>
                <mc:Fallback>
                  <p:oleObj r:id="rId8" imgW="5264150" imgH="1898650" progId="Equation.3">
                    <p:embed/>
                    <p:pic>
                      <p:nvPicPr>
                        <p:cNvPr id="18439" name="Object 9">
                          <a:extLst>
                            <a:ext uri="{FF2B5EF4-FFF2-40B4-BE49-F238E27FC236}">
                              <a16:creationId xmlns:a16="http://schemas.microsoft.com/office/drawing/2014/main" id="{89186D9B-4F43-914C-9BA1-215E741E0C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200"/>
                          <a:ext cx="480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66" name="Text Box 10">
            <a:extLst>
              <a:ext uri="{FF2B5EF4-FFF2-40B4-BE49-F238E27FC236}">
                <a16:creationId xmlns:a16="http://schemas.microsoft.com/office/drawing/2014/main" id="{31EDA190-F620-5F4A-B913-59AFF48BE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173663"/>
            <a:ext cx="2941638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量子力学的隧道效应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B9314C-C9E4-4DA0-87CB-4759BDA2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63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24" name="Group 12">
            <a:extLst>
              <a:ext uri="{FF2B5EF4-FFF2-40B4-BE49-F238E27FC236}">
                <a16:creationId xmlns:a16="http://schemas.microsoft.com/office/drawing/2014/main" id="{25A321DC-472A-6143-90A7-E833988093E9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1219200"/>
            <a:ext cx="5562600" cy="1052513"/>
            <a:chOff x="2256" y="528"/>
            <a:chExt cx="3504" cy="663"/>
          </a:xfrm>
        </p:grpSpPr>
        <p:graphicFrame>
          <p:nvGraphicFramePr>
            <p:cNvPr id="19520" name="Object 13">
              <a:extLst>
                <a:ext uri="{FF2B5EF4-FFF2-40B4-BE49-F238E27FC236}">
                  <a16:creationId xmlns:a16="http://schemas.microsoft.com/office/drawing/2014/main" id="{BC3A4D44-4C76-2249-B725-CFACB15923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31" y="528"/>
            <a:ext cx="1329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2" name="Equation" r:id="rId4" imgW="273050" imgH="107950" progId="Equation.3">
                    <p:embed/>
                  </p:oleObj>
                </mc:Choice>
                <mc:Fallback>
                  <p:oleObj name="Equation" r:id="rId4" imgW="273050" imgH="107950" progId="Equation.3">
                    <p:embed/>
                    <p:pic>
                      <p:nvPicPr>
                        <p:cNvPr id="19520" name="Object 13">
                          <a:extLst>
                            <a:ext uri="{FF2B5EF4-FFF2-40B4-BE49-F238E27FC236}">
                              <a16:creationId xmlns:a16="http://schemas.microsoft.com/office/drawing/2014/main" id="{BC3A4D44-4C76-2249-B725-CFACB15923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1" y="528"/>
                          <a:ext cx="1329" cy="47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21" name="Text Box 14">
              <a:extLst>
                <a:ext uri="{FF2B5EF4-FFF2-40B4-BE49-F238E27FC236}">
                  <a16:creationId xmlns:a16="http://schemas.microsoft.com/office/drawing/2014/main" id="{F24D2ED2-A6C2-0444-96EE-84BE654B8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528"/>
              <a:ext cx="2160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狮子的能量必须满足</a:t>
              </a:r>
            </a:p>
          </p:txBody>
        </p:sp>
        <p:sp>
          <p:nvSpPr>
            <p:cNvPr id="19522" name="Text Box 15">
              <a:extLst>
                <a:ext uri="{FF2B5EF4-FFF2-40B4-BE49-F238E27FC236}">
                  <a16:creationId xmlns:a16="http://schemas.microsoft.com/office/drawing/2014/main" id="{B059D1D0-79F4-AD45-9F5F-750367134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864"/>
              <a:ext cx="1632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才能越过高墙</a:t>
              </a:r>
            </a:p>
          </p:txBody>
        </p:sp>
      </p:grpSp>
      <p:sp>
        <p:nvSpPr>
          <p:cNvPr id="90128" name="Text Box 16">
            <a:extLst>
              <a:ext uri="{FF2B5EF4-FFF2-40B4-BE49-F238E27FC236}">
                <a16:creationId xmlns:a16="http://schemas.microsoft.com/office/drawing/2014/main" id="{B003A5F4-9814-3C43-9F37-F32936AAA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09600"/>
            <a:ext cx="32004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按经典的观点：</a:t>
            </a:r>
          </a:p>
        </p:txBody>
      </p:sp>
      <p:sp>
        <p:nvSpPr>
          <p:cNvPr id="90129" name="Text Box 17">
            <a:extLst>
              <a:ext uri="{FF2B5EF4-FFF2-40B4-BE49-F238E27FC236}">
                <a16:creationId xmlns:a16="http://schemas.microsoft.com/office/drawing/2014/main" id="{DE883234-2C7E-AF43-80F7-38334619B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3352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量子力学的观点：</a:t>
            </a:r>
          </a:p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由于粒子具有波性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,</a:t>
            </a:r>
          </a:p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狮子能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有一定的可能性</a:t>
            </a: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穿过高墙。</a:t>
            </a:r>
          </a:p>
        </p:txBody>
      </p:sp>
      <p:grpSp>
        <p:nvGrpSpPr>
          <p:cNvPr id="90130" name="Group 18">
            <a:extLst>
              <a:ext uri="{FF2B5EF4-FFF2-40B4-BE49-F238E27FC236}">
                <a16:creationId xmlns:a16="http://schemas.microsoft.com/office/drawing/2014/main" id="{04AE5AA2-8A8B-ED43-BF49-25903908C619}"/>
              </a:ext>
            </a:extLst>
          </p:cNvPr>
          <p:cNvGrpSpPr>
            <a:grpSpLocks/>
          </p:cNvGrpSpPr>
          <p:nvPr/>
        </p:nvGrpSpPr>
        <p:grpSpPr bwMode="auto">
          <a:xfrm>
            <a:off x="6584950" y="2519363"/>
            <a:ext cx="2559050" cy="1993900"/>
            <a:chOff x="4148" y="1347"/>
            <a:chExt cx="1612" cy="1256"/>
          </a:xfrm>
        </p:grpSpPr>
        <p:graphicFrame>
          <p:nvGraphicFramePr>
            <p:cNvPr id="19518" name="Object 19">
              <a:extLst>
                <a:ext uri="{FF2B5EF4-FFF2-40B4-BE49-F238E27FC236}">
                  <a16:creationId xmlns:a16="http://schemas.microsoft.com/office/drawing/2014/main" id="{426FD70C-3BF3-8A49-862D-ADDABB5EF6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8" y="1347"/>
            <a:ext cx="947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3" name="Equation" r:id="rId6" imgW="203200" imgH="107950" progId="Equation.3">
                    <p:embed/>
                  </p:oleObj>
                </mc:Choice>
                <mc:Fallback>
                  <p:oleObj name="Equation" r:id="rId6" imgW="203200" imgH="107950" progId="Equation.3">
                    <p:embed/>
                    <p:pic>
                      <p:nvPicPr>
                        <p:cNvPr id="19518" name="Object 19">
                          <a:extLst>
                            <a:ext uri="{FF2B5EF4-FFF2-40B4-BE49-F238E27FC236}">
                              <a16:creationId xmlns:a16="http://schemas.microsoft.com/office/drawing/2014/main" id="{426FD70C-3BF3-8A49-862D-ADDABB5EF6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8" y="1347"/>
                          <a:ext cx="947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19" name="Text Box 20">
              <a:extLst>
                <a:ext uri="{FF2B5EF4-FFF2-40B4-BE49-F238E27FC236}">
                  <a16:creationId xmlns:a16="http://schemas.microsoft.com/office/drawing/2014/main" id="{B24852AB-FB66-934D-95DC-93FA0D573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872"/>
              <a:ext cx="1536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狮子可能穿过</a:t>
              </a:r>
            </a:p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6600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势垒</a:t>
              </a: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到左方</a:t>
              </a:r>
            </a:p>
          </p:txBody>
        </p:sp>
      </p:grpSp>
      <p:grpSp>
        <p:nvGrpSpPr>
          <p:cNvPr id="90133" name="Group 21">
            <a:extLst>
              <a:ext uri="{FF2B5EF4-FFF2-40B4-BE49-F238E27FC236}">
                <a16:creationId xmlns:a16="http://schemas.microsoft.com/office/drawing/2014/main" id="{FD95F48B-33BF-E84F-839F-1A0F6DA7F969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5029200"/>
            <a:ext cx="2286000" cy="1828800"/>
            <a:chOff x="1488" y="1920"/>
            <a:chExt cx="1440" cy="1152"/>
          </a:xfrm>
        </p:grpSpPr>
        <p:sp>
          <p:nvSpPr>
            <p:cNvPr id="19504" name="Oval 22">
              <a:extLst>
                <a:ext uri="{FF2B5EF4-FFF2-40B4-BE49-F238E27FC236}">
                  <a16:creationId xmlns:a16="http://schemas.microsoft.com/office/drawing/2014/main" id="{4049269F-7E2A-364A-94D8-24488D19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05" name="Oval 23">
              <a:extLst>
                <a:ext uri="{FF2B5EF4-FFF2-40B4-BE49-F238E27FC236}">
                  <a16:creationId xmlns:a16="http://schemas.microsoft.com/office/drawing/2014/main" id="{656EEC59-3029-2948-98E4-A60B8D211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976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06" name="Oval 24">
              <a:extLst>
                <a:ext uri="{FF2B5EF4-FFF2-40B4-BE49-F238E27FC236}">
                  <a16:creationId xmlns:a16="http://schemas.microsoft.com/office/drawing/2014/main" id="{42D2C906-7E87-3A41-9F4B-AF84B9C15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400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07" name="Oval 25">
              <a:extLst>
                <a:ext uri="{FF2B5EF4-FFF2-40B4-BE49-F238E27FC236}">
                  <a16:creationId xmlns:a16="http://schemas.microsoft.com/office/drawing/2014/main" id="{53B85D31-7023-5A47-8C13-0800D445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08" name="Oval 26">
              <a:extLst>
                <a:ext uri="{FF2B5EF4-FFF2-40B4-BE49-F238E27FC236}">
                  <a16:creationId xmlns:a16="http://schemas.microsoft.com/office/drawing/2014/main" id="{3B5325A4-FA4B-B841-ADF5-71B51AEC0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09" name="Oval 27">
              <a:extLst>
                <a:ext uri="{FF2B5EF4-FFF2-40B4-BE49-F238E27FC236}">
                  <a16:creationId xmlns:a16="http://schemas.microsoft.com/office/drawing/2014/main" id="{A5689169-724F-0A47-8EA6-E48221C85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784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0" name="Oval 28">
              <a:extLst>
                <a:ext uri="{FF2B5EF4-FFF2-40B4-BE49-F238E27FC236}">
                  <a16:creationId xmlns:a16="http://schemas.microsoft.com/office/drawing/2014/main" id="{C7002098-5D5F-5945-A50F-0831CFB07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1" name="Oval 29">
              <a:extLst>
                <a:ext uri="{FF2B5EF4-FFF2-40B4-BE49-F238E27FC236}">
                  <a16:creationId xmlns:a16="http://schemas.microsoft.com/office/drawing/2014/main" id="{A7F95672-E42B-A444-B6EB-43C1A114C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256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2" name="Oval 30">
              <a:extLst>
                <a:ext uri="{FF2B5EF4-FFF2-40B4-BE49-F238E27FC236}">
                  <a16:creationId xmlns:a16="http://schemas.microsoft.com/office/drawing/2014/main" id="{45550C28-43F3-ED48-BD02-1ADBDBC2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928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3" name="Oval 31">
              <a:extLst>
                <a:ext uri="{FF2B5EF4-FFF2-40B4-BE49-F238E27FC236}">
                  <a16:creationId xmlns:a16="http://schemas.microsoft.com/office/drawing/2014/main" id="{0A0056EA-2D4D-CC44-87AB-3460EF1A5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4" name="Oval 32">
              <a:extLst>
                <a:ext uri="{FF2B5EF4-FFF2-40B4-BE49-F238E27FC236}">
                  <a16:creationId xmlns:a16="http://schemas.microsoft.com/office/drawing/2014/main" id="{3260D9DE-5A23-A147-BA96-691B2E35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5" name="Oval 33">
              <a:extLst>
                <a:ext uri="{FF2B5EF4-FFF2-40B4-BE49-F238E27FC236}">
                  <a16:creationId xmlns:a16="http://schemas.microsoft.com/office/drawing/2014/main" id="{E052B6A3-F5EF-9C4C-AE45-412554BC3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6" name="Oval 34">
              <a:extLst>
                <a:ext uri="{FF2B5EF4-FFF2-40B4-BE49-F238E27FC236}">
                  <a16:creationId xmlns:a16="http://schemas.microsoft.com/office/drawing/2014/main" id="{5847A76A-928D-D44F-9306-4D2B09E5E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517" name="Text Box 35">
              <a:extLst>
                <a:ext uri="{FF2B5EF4-FFF2-40B4-BE49-F238E27FC236}">
                  <a16:creationId xmlns:a16="http://schemas.microsoft.com/office/drawing/2014/main" id="{9C738334-2DB4-944A-BA98-9DBC27A1F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920"/>
              <a:ext cx="67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33CC3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自由电子</a:t>
              </a:r>
            </a:p>
          </p:txBody>
        </p:sp>
      </p:grpSp>
      <p:grpSp>
        <p:nvGrpSpPr>
          <p:cNvPr id="90148" name="Group 36">
            <a:extLst>
              <a:ext uri="{FF2B5EF4-FFF2-40B4-BE49-F238E27FC236}">
                <a16:creationId xmlns:a16="http://schemas.microsoft.com/office/drawing/2014/main" id="{078D7B3C-7BA7-9B4D-AA66-A8673B16816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5943600"/>
            <a:ext cx="1752600" cy="519113"/>
            <a:chOff x="192" y="2928"/>
            <a:chExt cx="1104" cy="285"/>
          </a:xfrm>
        </p:grpSpPr>
        <p:sp>
          <p:nvSpPr>
            <p:cNvPr id="19502" name="Rectangle 37">
              <a:extLst>
                <a:ext uri="{FF2B5EF4-FFF2-40B4-BE49-F238E27FC236}">
                  <a16:creationId xmlns:a16="http://schemas.microsoft.com/office/drawing/2014/main" id="{4CC2686F-12A9-074E-BBB5-2548217D9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928"/>
              <a:ext cx="672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探针  </a:t>
              </a:r>
            </a:p>
          </p:txBody>
        </p:sp>
        <p:sp>
          <p:nvSpPr>
            <p:cNvPr id="19503" name="AutoShape 38">
              <a:extLst>
                <a:ext uri="{FF2B5EF4-FFF2-40B4-BE49-F238E27FC236}">
                  <a16:creationId xmlns:a16="http://schemas.microsoft.com/office/drawing/2014/main" id="{436F8DD9-FA2F-5B43-8954-0B6FCD9F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072"/>
              <a:ext cx="528" cy="48"/>
            </a:xfrm>
            <a:prstGeom prst="rightArrow">
              <a:avLst>
                <a:gd name="adj1" fmla="val 50000"/>
                <a:gd name="adj2" fmla="val 275000"/>
              </a:avLst>
            </a:prstGeom>
            <a:solidFill>
              <a:schemeClr val="accent1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90151" name="Freeform 39">
            <a:extLst>
              <a:ext uri="{FF2B5EF4-FFF2-40B4-BE49-F238E27FC236}">
                <a16:creationId xmlns:a16="http://schemas.microsoft.com/office/drawing/2014/main" id="{A2E59A14-46BD-674E-9F17-8BDAC8E42F6A}"/>
              </a:ext>
            </a:extLst>
          </p:cNvPr>
          <p:cNvSpPr>
            <a:spLocks/>
          </p:cNvSpPr>
          <p:nvPr/>
        </p:nvSpPr>
        <p:spPr bwMode="auto">
          <a:xfrm>
            <a:off x="6324600" y="4343400"/>
            <a:ext cx="1182688" cy="1235075"/>
          </a:xfrm>
          <a:custGeom>
            <a:avLst/>
            <a:gdLst>
              <a:gd name="T0" fmla="*/ 0 w 745"/>
              <a:gd name="T1" fmla="*/ 0 h 778"/>
              <a:gd name="T2" fmla="*/ 2147483646 w 745"/>
              <a:gd name="T3" fmla="*/ 2147483646 h 778"/>
              <a:gd name="T4" fmla="*/ 2147483646 w 745"/>
              <a:gd name="T5" fmla="*/ 2147483646 h 778"/>
              <a:gd name="T6" fmla="*/ 2147483646 w 745"/>
              <a:gd name="T7" fmla="*/ 2147483646 h 778"/>
              <a:gd name="T8" fmla="*/ 2147483646 w 745"/>
              <a:gd name="T9" fmla="*/ 2147483646 h 778"/>
              <a:gd name="T10" fmla="*/ 2147483646 w 745"/>
              <a:gd name="T11" fmla="*/ 2147483646 h 778"/>
              <a:gd name="T12" fmla="*/ 2147483646 w 745"/>
              <a:gd name="T13" fmla="*/ 2147483646 h 778"/>
              <a:gd name="T14" fmla="*/ 2147483646 w 745"/>
              <a:gd name="T15" fmla="*/ 2147483646 h 778"/>
              <a:gd name="T16" fmla="*/ 2147483646 w 745"/>
              <a:gd name="T17" fmla="*/ 2147483646 h 778"/>
              <a:gd name="T18" fmla="*/ 2147483646 w 745"/>
              <a:gd name="T19" fmla="*/ 2147483646 h 778"/>
              <a:gd name="T20" fmla="*/ 2147483646 w 745"/>
              <a:gd name="T21" fmla="*/ 2147483646 h 77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45" h="778">
                <a:moveTo>
                  <a:pt x="0" y="0"/>
                </a:moveTo>
                <a:cubicBezTo>
                  <a:pt x="11" y="32"/>
                  <a:pt x="32" y="65"/>
                  <a:pt x="56" y="89"/>
                </a:cubicBezTo>
                <a:cubicBezTo>
                  <a:pt x="69" y="102"/>
                  <a:pt x="88" y="108"/>
                  <a:pt x="100" y="122"/>
                </a:cubicBezTo>
                <a:cubicBezTo>
                  <a:pt x="118" y="142"/>
                  <a:pt x="126" y="170"/>
                  <a:pt x="145" y="189"/>
                </a:cubicBezTo>
                <a:cubicBezTo>
                  <a:pt x="156" y="200"/>
                  <a:pt x="167" y="211"/>
                  <a:pt x="178" y="222"/>
                </a:cubicBezTo>
                <a:cubicBezTo>
                  <a:pt x="209" y="316"/>
                  <a:pt x="266" y="422"/>
                  <a:pt x="367" y="456"/>
                </a:cubicBezTo>
                <a:cubicBezTo>
                  <a:pt x="420" y="474"/>
                  <a:pt x="469" y="480"/>
                  <a:pt x="523" y="489"/>
                </a:cubicBezTo>
                <a:cubicBezTo>
                  <a:pt x="530" y="500"/>
                  <a:pt x="541" y="509"/>
                  <a:pt x="545" y="522"/>
                </a:cubicBezTo>
                <a:cubicBezTo>
                  <a:pt x="557" y="557"/>
                  <a:pt x="548" y="639"/>
                  <a:pt x="600" y="656"/>
                </a:cubicBezTo>
                <a:cubicBezTo>
                  <a:pt x="622" y="663"/>
                  <a:pt x="667" y="678"/>
                  <a:pt x="667" y="678"/>
                </a:cubicBezTo>
                <a:cubicBezTo>
                  <a:pt x="686" y="697"/>
                  <a:pt x="745" y="741"/>
                  <a:pt x="745" y="778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152" name="AutoShape 40">
            <a:extLst>
              <a:ext uri="{FF2B5EF4-FFF2-40B4-BE49-F238E27FC236}">
                <a16:creationId xmlns:a16="http://schemas.microsoft.com/office/drawing/2014/main" id="{37C41C7F-1A70-6A49-84D9-0085AEFBA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876800"/>
            <a:ext cx="1752600" cy="762000"/>
          </a:xfrm>
          <a:prstGeom prst="wedgeEllipseCallout">
            <a:avLst>
              <a:gd name="adj1" fmla="val -22102"/>
              <a:gd name="adj2" fmla="val -186458"/>
            </a:avLst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0153" name="Group 41">
            <a:extLst>
              <a:ext uri="{FF2B5EF4-FFF2-40B4-BE49-F238E27FC236}">
                <a16:creationId xmlns:a16="http://schemas.microsoft.com/office/drawing/2014/main" id="{3E7255D0-84D2-0F4E-9C9A-9027CF9F1B87}"/>
              </a:ext>
            </a:extLst>
          </p:cNvPr>
          <p:cNvGrpSpPr>
            <a:grpSpLocks/>
          </p:cNvGrpSpPr>
          <p:nvPr/>
        </p:nvGrpSpPr>
        <p:grpSpPr bwMode="auto">
          <a:xfrm>
            <a:off x="4211638" y="4941888"/>
            <a:ext cx="1676400" cy="2286000"/>
            <a:chOff x="528" y="1920"/>
            <a:chExt cx="1056" cy="1584"/>
          </a:xfrm>
        </p:grpSpPr>
        <p:sp>
          <p:nvSpPr>
            <p:cNvPr id="19500" name="Rectangle 42">
              <a:extLst>
                <a:ext uri="{FF2B5EF4-FFF2-40B4-BE49-F238E27FC236}">
                  <a16:creationId xmlns:a16="http://schemas.microsoft.com/office/drawing/2014/main" id="{333B8DED-B571-C844-ADF3-C6CDDC8ED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920"/>
              <a:ext cx="1056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导体表面          </a:t>
              </a:r>
            </a:p>
          </p:txBody>
        </p:sp>
        <p:sp>
          <p:nvSpPr>
            <p:cNvPr id="19501" name="Arc 43">
              <a:extLst>
                <a:ext uri="{FF2B5EF4-FFF2-40B4-BE49-F238E27FC236}">
                  <a16:creationId xmlns:a16="http://schemas.microsoft.com/office/drawing/2014/main" id="{8FA9F007-2E75-8245-BCC8-D4020B84A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" y="2352"/>
              <a:ext cx="529" cy="1152"/>
            </a:xfrm>
            <a:custGeom>
              <a:avLst/>
              <a:gdLst>
                <a:gd name="T0" fmla="*/ 0 w 21641"/>
                <a:gd name="T1" fmla="*/ 0 h 21600"/>
                <a:gd name="T2" fmla="*/ 0 w 21641"/>
                <a:gd name="T3" fmla="*/ 0 h 21600"/>
                <a:gd name="T4" fmla="*/ 0 w 2164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41" h="21600" fill="none" extrusionOk="0">
                  <a:moveTo>
                    <a:pt x="0" y="0"/>
                  </a:moveTo>
                  <a:cubicBezTo>
                    <a:pt x="13" y="0"/>
                    <a:pt x="27" y="-1"/>
                    <a:pt x="41" y="0"/>
                  </a:cubicBezTo>
                  <a:cubicBezTo>
                    <a:pt x="11970" y="0"/>
                    <a:pt x="21641" y="9670"/>
                    <a:pt x="21641" y="21600"/>
                  </a:cubicBezTo>
                </a:path>
                <a:path w="21641" h="21600" stroke="0" extrusionOk="0">
                  <a:moveTo>
                    <a:pt x="0" y="0"/>
                  </a:moveTo>
                  <a:cubicBezTo>
                    <a:pt x="13" y="0"/>
                    <a:pt x="27" y="-1"/>
                    <a:pt x="41" y="0"/>
                  </a:cubicBezTo>
                  <a:cubicBezTo>
                    <a:pt x="11970" y="0"/>
                    <a:pt x="21641" y="9670"/>
                    <a:pt x="21641" y="21600"/>
                  </a:cubicBezTo>
                  <a:lnTo>
                    <a:pt x="41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0156" name="Line 44">
            <a:extLst>
              <a:ext uri="{FF2B5EF4-FFF2-40B4-BE49-F238E27FC236}">
                <a16:creationId xmlns:a16="http://schemas.microsoft.com/office/drawing/2014/main" id="{6CB90234-04FA-114D-9CFA-941294A4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438400"/>
            <a:ext cx="8534400" cy="0"/>
          </a:xfrm>
          <a:prstGeom prst="line">
            <a:avLst/>
          </a:prstGeom>
          <a:noFill/>
          <a:ln w="57150">
            <a:solidFill>
              <a:srgbClr val="FFFF99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468" name="Group 45">
            <a:extLst>
              <a:ext uri="{FF2B5EF4-FFF2-40B4-BE49-F238E27FC236}">
                <a16:creationId xmlns:a16="http://schemas.microsoft.com/office/drawing/2014/main" id="{FBF90777-6F0D-F441-AE87-F3F4EF17D3F2}"/>
              </a:ext>
            </a:extLst>
          </p:cNvPr>
          <p:cNvGrpSpPr>
            <a:grpSpLocks/>
          </p:cNvGrpSpPr>
          <p:nvPr/>
        </p:nvGrpSpPr>
        <p:grpSpPr bwMode="auto">
          <a:xfrm>
            <a:off x="0" y="404813"/>
            <a:ext cx="3657600" cy="1752600"/>
            <a:chOff x="0" y="240"/>
            <a:chExt cx="2304" cy="1104"/>
          </a:xfrm>
        </p:grpSpPr>
        <p:sp>
          <p:nvSpPr>
            <p:cNvPr id="19495" name="Line 46">
              <a:extLst>
                <a:ext uri="{FF2B5EF4-FFF2-40B4-BE49-F238E27FC236}">
                  <a16:creationId xmlns:a16="http://schemas.microsoft.com/office/drawing/2014/main" id="{2A94D927-F4F8-A248-A5C9-7A6FD5344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240"/>
              <a:ext cx="0" cy="1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9496" name="Object 47">
              <a:extLst>
                <a:ext uri="{FF2B5EF4-FFF2-40B4-BE49-F238E27FC236}">
                  <a16:creationId xmlns:a16="http://schemas.microsoft.com/office/drawing/2014/main" id="{9B612041-B355-9242-A594-B55319CABF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33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4" name="剪辑" r:id="rId8" imgW="3727450" imgH="11309350" progId="MS_ClipArt_Gallery.2">
                    <p:embed/>
                  </p:oleObj>
                </mc:Choice>
                <mc:Fallback>
                  <p:oleObj name="剪辑" r:id="rId8" imgW="3727450" imgH="11309350" progId="MS_ClipArt_Gallery.2">
                    <p:embed/>
                    <p:pic>
                      <p:nvPicPr>
                        <p:cNvPr id="19496" name="Object 47">
                          <a:extLst>
                            <a:ext uri="{FF2B5EF4-FFF2-40B4-BE49-F238E27FC236}">
                              <a16:creationId xmlns:a16="http://schemas.microsoft.com/office/drawing/2014/main" id="{9B612041-B355-9242-A594-B55319CABF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336" cy="624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>
                          <a:outerShdw dist="107763" dir="13500000" algn="ctr" rotWithShape="0">
                            <a:srgbClr val="808080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7" name="Object 48">
              <a:extLst>
                <a:ext uri="{FF2B5EF4-FFF2-40B4-BE49-F238E27FC236}">
                  <a16:creationId xmlns:a16="http://schemas.microsoft.com/office/drawing/2014/main" id="{8A45B4AD-9012-BF47-9E9C-6AE07C718B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960"/>
            <a:ext cx="5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5" name="剪辑" r:id="rId10" imgW="17970500" imgH="9410700" progId="MS_ClipArt_Gallery.2">
                    <p:embed/>
                  </p:oleObj>
                </mc:Choice>
                <mc:Fallback>
                  <p:oleObj name="剪辑" r:id="rId10" imgW="17970500" imgH="9410700" progId="MS_ClipArt_Gallery.2">
                    <p:embed/>
                    <p:pic>
                      <p:nvPicPr>
                        <p:cNvPr id="19497" name="Object 48">
                          <a:extLst>
                            <a:ext uri="{FF2B5EF4-FFF2-40B4-BE49-F238E27FC236}">
                              <a16:creationId xmlns:a16="http://schemas.microsoft.com/office/drawing/2014/main" id="{8A45B4AD-9012-BF47-9E9C-6AE07C718B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960"/>
                          <a:ext cx="5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8" name="Freeform 49">
              <a:extLst>
                <a:ext uri="{FF2B5EF4-FFF2-40B4-BE49-F238E27FC236}">
                  <a16:creationId xmlns:a16="http://schemas.microsoft.com/office/drawing/2014/main" id="{BCD7615C-5A7A-2645-8167-95D0BAC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432"/>
              <a:ext cx="865" cy="912"/>
            </a:xfrm>
            <a:custGeom>
              <a:avLst/>
              <a:gdLst>
                <a:gd name="T0" fmla="*/ 0 w 865"/>
                <a:gd name="T1" fmla="*/ 1624 h 856"/>
                <a:gd name="T2" fmla="*/ 54 w 865"/>
                <a:gd name="T3" fmla="*/ 1537 h 856"/>
                <a:gd name="T4" fmla="*/ 88 w 865"/>
                <a:gd name="T5" fmla="*/ 1481 h 856"/>
                <a:gd name="T6" fmla="*/ 122 w 865"/>
                <a:gd name="T7" fmla="*/ 1405 h 856"/>
                <a:gd name="T8" fmla="*/ 157 w 865"/>
                <a:gd name="T9" fmla="*/ 1324 h 856"/>
                <a:gd name="T10" fmla="*/ 180 w 865"/>
                <a:gd name="T11" fmla="*/ 1245 h 856"/>
                <a:gd name="T12" fmla="*/ 213 w 865"/>
                <a:gd name="T13" fmla="*/ 1166 h 856"/>
                <a:gd name="T14" fmla="*/ 247 w 865"/>
                <a:gd name="T15" fmla="*/ 1088 h 856"/>
                <a:gd name="T16" fmla="*/ 282 w 865"/>
                <a:gd name="T17" fmla="*/ 1006 h 856"/>
                <a:gd name="T18" fmla="*/ 316 w 865"/>
                <a:gd name="T19" fmla="*/ 954 h 856"/>
                <a:gd name="T20" fmla="*/ 351 w 865"/>
                <a:gd name="T21" fmla="*/ 874 h 856"/>
                <a:gd name="T22" fmla="*/ 373 w 865"/>
                <a:gd name="T23" fmla="*/ 795 h 856"/>
                <a:gd name="T24" fmla="*/ 396 w 865"/>
                <a:gd name="T25" fmla="*/ 714 h 856"/>
                <a:gd name="T26" fmla="*/ 419 w 865"/>
                <a:gd name="T27" fmla="*/ 637 h 856"/>
                <a:gd name="T28" fmla="*/ 454 w 865"/>
                <a:gd name="T29" fmla="*/ 584 h 856"/>
                <a:gd name="T30" fmla="*/ 465 w 865"/>
                <a:gd name="T31" fmla="*/ 501 h 856"/>
                <a:gd name="T32" fmla="*/ 499 w 865"/>
                <a:gd name="T33" fmla="*/ 426 h 856"/>
                <a:gd name="T34" fmla="*/ 533 w 865"/>
                <a:gd name="T35" fmla="*/ 348 h 856"/>
                <a:gd name="T36" fmla="*/ 556 w 865"/>
                <a:gd name="T37" fmla="*/ 264 h 856"/>
                <a:gd name="T38" fmla="*/ 590 w 865"/>
                <a:gd name="T39" fmla="*/ 211 h 856"/>
                <a:gd name="T40" fmla="*/ 625 w 865"/>
                <a:gd name="T41" fmla="*/ 159 h 856"/>
                <a:gd name="T42" fmla="*/ 670 w 865"/>
                <a:gd name="T43" fmla="*/ 105 h 856"/>
                <a:gd name="T44" fmla="*/ 693 w 865"/>
                <a:gd name="T45" fmla="*/ 25 h 856"/>
                <a:gd name="T46" fmla="*/ 728 w 865"/>
                <a:gd name="T47" fmla="*/ 0 h 856"/>
                <a:gd name="T48" fmla="*/ 739 w 865"/>
                <a:gd name="T49" fmla="*/ 80 h 856"/>
                <a:gd name="T50" fmla="*/ 739 w 865"/>
                <a:gd name="T51" fmla="*/ 159 h 856"/>
                <a:gd name="T52" fmla="*/ 739 w 865"/>
                <a:gd name="T53" fmla="*/ 239 h 856"/>
                <a:gd name="T54" fmla="*/ 739 w 865"/>
                <a:gd name="T55" fmla="*/ 317 h 856"/>
                <a:gd name="T56" fmla="*/ 739 w 865"/>
                <a:gd name="T57" fmla="*/ 400 h 856"/>
                <a:gd name="T58" fmla="*/ 739 w 865"/>
                <a:gd name="T59" fmla="*/ 478 h 856"/>
                <a:gd name="T60" fmla="*/ 739 w 865"/>
                <a:gd name="T61" fmla="*/ 555 h 856"/>
                <a:gd name="T62" fmla="*/ 751 w 865"/>
                <a:gd name="T63" fmla="*/ 637 h 856"/>
                <a:gd name="T64" fmla="*/ 761 w 865"/>
                <a:gd name="T65" fmla="*/ 714 h 856"/>
                <a:gd name="T66" fmla="*/ 761 w 865"/>
                <a:gd name="T67" fmla="*/ 795 h 856"/>
                <a:gd name="T68" fmla="*/ 761 w 865"/>
                <a:gd name="T69" fmla="*/ 900 h 856"/>
                <a:gd name="T70" fmla="*/ 773 w 865"/>
                <a:gd name="T71" fmla="*/ 981 h 856"/>
                <a:gd name="T72" fmla="*/ 773 w 865"/>
                <a:gd name="T73" fmla="*/ 1061 h 856"/>
                <a:gd name="T74" fmla="*/ 784 w 865"/>
                <a:gd name="T75" fmla="*/ 1141 h 856"/>
                <a:gd name="T76" fmla="*/ 784 w 865"/>
                <a:gd name="T77" fmla="*/ 1218 h 856"/>
                <a:gd name="T78" fmla="*/ 807 w 865"/>
                <a:gd name="T79" fmla="*/ 1298 h 856"/>
                <a:gd name="T80" fmla="*/ 819 w 865"/>
                <a:gd name="T81" fmla="*/ 1381 h 856"/>
                <a:gd name="T82" fmla="*/ 830 w 865"/>
                <a:gd name="T83" fmla="*/ 1461 h 856"/>
                <a:gd name="T84" fmla="*/ 841 w 865"/>
                <a:gd name="T85" fmla="*/ 1537 h 856"/>
                <a:gd name="T86" fmla="*/ 853 w 865"/>
                <a:gd name="T87" fmla="*/ 1616 h 856"/>
                <a:gd name="T88" fmla="*/ 864 w 865"/>
                <a:gd name="T89" fmla="*/ 1624 h 856"/>
                <a:gd name="T90" fmla="*/ 864 w 865"/>
                <a:gd name="T91" fmla="*/ 1719 h 856"/>
                <a:gd name="T92" fmla="*/ 864 w 865"/>
                <a:gd name="T93" fmla="*/ 1624 h 85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5" h="856">
                  <a:moveTo>
                    <a:pt x="0" y="809"/>
                  </a:moveTo>
                  <a:lnTo>
                    <a:pt x="54" y="765"/>
                  </a:lnTo>
                  <a:lnTo>
                    <a:pt x="88" y="739"/>
                  </a:lnTo>
                  <a:lnTo>
                    <a:pt x="122" y="700"/>
                  </a:lnTo>
                  <a:lnTo>
                    <a:pt x="157" y="660"/>
                  </a:lnTo>
                  <a:lnTo>
                    <a:pt x="180" y="621"/>
                  </a:lnTo>
                  <a:lnTo>
                    <a:pt x="213" y="581"/>
                  </a:lnTo>
                  <a:lnTo>
                    <a:pt x="247" y="541"/>
                  </a:lnTo>
                  <a:lnTo>
                    <a:pt x="282" y="501"/>
                  </a:lnTo>
                  <a:lnTo>
                    <a:pt x="316" y="475"/>
                  </a:lnTo>
                  <a:lnTo>
                    <a:pt x="351" y="436"/>
                  </a:lnTo>
                  <a:lnTo>
                    <a:pt x="373" y="396"/>
                  </a:lnTo>
                  <a:lnTo>
                    <a:pt x="396" y="356"/>
                  </a:lnTo>
                  <a:lnTo>
                    <a:pt x="419" y="317"/>
                  </a:lnTo>
                  <a:lnTo>
                    <a:pt x="454" y="290"/>
                  </a:lnTo>
                  <a:lnTo>
                    <a:pt x="465" y="250"/>
                  </a:lnTo>
                  <a:lnTo>
                    <a:pt x="499" y="211"/>
                  </a:lnTo>
                  <a:lnTo>
                    <a:pt x="533" y="172"/>
                  </a:lnTo>
                  <a:lnTo>
                    <a:pt x="556" y="132"/>
                  </a:lnTo>
                  <a:lnTo>
                    <a:pt x="590" y="106"/>
                  </a:lnTo>
                  <a:lnTo>
                    <a:pt x="625" y="79"/>
                  </a:lnTo>
                  <a:lnTo>
                    <a:pt x="670" y="53"/>
                  </a:lnTo>
                  <a:lnTo>
                    <a:pt x="693" y="13"/>
                  </a:lnTo>
                  <a:lnTo>
                    <a:pt x="728" y="0"/>
                  </a:lnTo>
                  <a:lnTo>
                    <a:pt x="739" y="39"/>
                  </a:lnTo>
                  <a:lnTo>
                    <a:pt x="739" y="79"/>
                  </a:lnTo>
                  <a:lnTo>
                    <a:pt x="739" y="119"/>
                  </a:lnTo>
                  <a:lnTo>
                    <a:pt x="739" y="159"/>
                  </a:lnTo>
                  <a:lnTo>
                    <a:pt x="739" y="198"/>
                  </a:lnTo>
                  <a:lnTo>
                    <a:pt x="739" y="237"/>
                  </a:lnTo>
                  <a:lnTo>
                    <a:pt x="739" y="277"/>
                  </a:lnTo>
                  <a:lnTo>
                    <a:pt x="751" y="317"/>
                  </a:lnTo>
                  <a:lnTo>
                    <a:pt x="761" y="356"/>
                  </a:lnTo>
                  <a:lnTo>
                    <a:pt x="761" y="396"/>
                  </a:lnTo>
                  <a:lnTo>
                    <a:pt x="761" y="449"/>
                  </a:lnTo>
                  <a:lnTo>
                    <a:pt x="773" y="488"/>
                  </a:lnTo>
                  <a:lnTo>
                    <a:pt x="773" y="528"/>
                  </a:lnTo>
                  <a:lnTo>
                    <a:pt x="784" y="568"/>
                  </a:lnTo>
                  <a:lnTo>
                    <a:pt x="784" y="607"/>
                  </a:lnTo>
                  <a:lnTo>
                    <a:pt x="807" y="647"/>
                  </a:lnTo>
                  <a:lnTo>
                    <a:pt x="819" y="687"/>
                  </a:lnTo>
                  <a:lnTo>
                    <a:pt x="830" y="727"/>
                  </a:lnTo>
                  <a:lnTo>
                    <a:pt x="841" y="765"/>
                  </a:lnTo>
                  <a:lnTo>
                    <a:pt x="853" y="805"/>
                  </a:lnTo>
                  <a:lnTo>
                    <a:pt x="864" y="809"/>
                  </a:lnTo>
                  <a:lnTo>
                    <a:pt x="864" y="855"/>
                  </a:lnTo>
                  <a:lnTo>
                    <a:pt x="864" y="809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9" name="Line 50">
              <a:extLst>
                <a:ext uri="{FF2B5EF4-FFF2-40B4-BE49-F238E27FC236}">
                  <a16:creationId xmlns:a16="http://schemas.microsoft.com/office/drawing/2014/main" id="{C5807B6E-ACA7-0446-84B7-CED9CFA73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296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0163" name="Group 51">
            <a:extLst>
              <a:ext uri="{FF2B5EF4-FFF2-40B4-BE49-F238E27FC236}">
                <a16:creationId xmlns:a16="http://schemas.microsoft.com/office/drawing/2014/main" id="{91F43D6A-0533-1242-A8F3-81B5785C0D24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886200"/>
            <a:ext cx="1154113" cy="457200"/>
            <a:chOff x="2496" y="2592"/>
            <a:chExt cx="727" cy="288"/>
          </a:xfrm>
        </p:grpSpPr>
        <p:sp>
          <p:nvSpPr>
            <p:cNvPr id="19492" name="Line 52">
              <a:extLst>
                <a:ext uri="{FF2B5EF4-FFF2-40B4-BE49-F238E27FC236}">
                  <a16:creationId xmlns:a16="http://schemas.microsoft.com/office/drawing/2014/main" id="{7C0BA9DE-50BC-464F-8D11-D4ED54BA0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" y="2592"/>
              <a:ext cx="720" cy="0"/>
            </a:xfrm>
            <a:prstGeom prst="line">
              <a:avLst/>
            </a:prstGeom>
            <a:noFill/>
            <a:ln w="12699">
              <a:solidFill>
                <a:srgbClr val="CC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3" name="Rectangle 53">
              <a:extLst>
                <a:ext uri="{FF2B5EF4-FFF2-40B4-BE49-F238E27FC236}">
                  <a16:creationId xmlns:a16="http://schemas.microsoft.com/office/drawing/2014/main" id="{B3F2196A-8A96-2343-8AC4-F53BE67FB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92"/>
              <a:ext cx="576" cy="2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494" name="AutoShape 54">
              <a:extLst>
                <a:ext uri="{FF2B5EF4-FFF2-40B4-BE49-F238E27FC236}">
                  <a16:creationId xmlns:a16="http://schemas.microsoft.com/office/drawing/2014/main" id="{FCFFFD3B-449B-2840-B679-6C010BF7BB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448" y="2688"/>
              <a:ext cx="240" cy="144"/>
            </a:xfrm>
            <a:prstGeom prst="rtTriangl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90167" name="Group 55">
            <a:extLst>
              <a:ext uri="{FF2B5EF4-FFF2-40B4-BE49-F238E27FC236}">
                <a16:creationId xmlns:a16="http://schemas.microsoft.com/office/drawing/2014/main" id="{0FBF79B8-8FCB-5746-936A-B1D4820DFBD0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2349500"/>
            <a:ext cx="3287713" cy="2057400"/>
            <a:chOff x="1872" y="1488"/>
            <a:chExt cx="2071" cy="1296"/>
          </a:xfrm>
        </p:grpSpPr>
        <p:sp>
          <p:nvSpPr>
            <p:cNvPr id="19482" name="Line 56">
              <a:extLst>
                <a:ext uri="{FF2B5EF4-FFF2-40B4-BE49-F238E27FC236}">
                  <a16:creationId xmlns:a16="http://schemas.microsoft.com/office/drawing/2014/main" id="{27C03D49-4017-3341-80E7-B9839097F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1" y="2736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3" name="Line 57">
              <a:extLst>
                <a:ext uri="{FF2B5EF4-FFF2-40B4-BE49-F238E27FC236}">
                  <a16:creationId xmlns:a16="http://schemas.microsoft.com/office/drawing/2014/main" id="{7294BBB3-D7D1-844B-8C73-DBF5202128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11" y="1584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9484" name="Object 58">
              <a:extLst>
                <a:ext uri="{FF2B5EF4-FFF2-40B4-BE49-F238E27FC236}">
                  <a16:creationId xmlns:a16="http://schemas.microsoft.com/office/drawing/2014/main" id="{AFE7AD89-7588-9146-8F7B-D5C0FDB4EE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1488"/>
            <a:ext cx="24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6" name="公式" r:id="rId12" imgW="57150" imgH="63500" progId="Equation.3">
                    <p:embed/>
                  </p:oleObj>
                </mc:Choice>
                <mc:Fallback>
                  <p:oleObj name="公式" r:id="rId12" imgW="57150" imgH="63500" progId="Equation.3">
                    <p:embed/>
                    <p:pic>
                      <p:nvPicPr>
                        <p:cNvPr id="19484" name="Object 58">
                          <a:extLst>
                            <a:ext uri="{FF2B5EF4-FFF2-40B4-BE49-F238E27FC236}">
                              <a16:creationId xmlns:a16="http://schemas.microsoft.com/office/drawing/2014/main" id="{AFE7AD89-7588-9146-8F7B-D5C0FDB4EE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488"/>
                          <a:ext cx="24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485" name="Group 59">
              <a:extLst>
                <a:ext uri="{FF2B5EF4-FFF2-40B4-BE49-F238E27FC236}">
                  <a16:creationId xmlns:a16="http://schemas.microsoft.com/office/drawing/2014/main" id="{7590B271-915F-6A4E-9D25-3107C6611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2400"/>
              <a:ext cx="1488" cy="318"/>
              <a:chOff x="2640" y="2160"/>
              <a:chExt cx="1488" cy="318"/>
            </a:xfrm>
          </p:grpSpPr>
          <p:graphicFrame>
            <p:nvGraphicFramePr>
              <p:cNvPr id="19490" name="Object 60">
                <a:extLst>
                  <a:ext uri="{FF2B5EF4-FFF2-40B4-BE49-F238E27FC236}">
                    <a16:creationId xmlns:a16="http://schemas.microsoft.com/office/drawing/2014/main" id="{6EA206E3-E716-7643-9F96-C6D09722F5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52" y="2160"/>
              <a:ext cx="576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447" name="剪辑" r:id="rId14" imgW="17970500" imgH="9410700" progId="MS_ClipArt_Gallery.2">
                      <p:embed/>
                    </p:oleObj>
                  </mc:Choice>
                  <mc:Fallback>
                    <p:oleObj name="剪辑" r:id="rId14" imgW="17970500" imgH="9410700" progId="MS_ClipArt_Gallery.2">
                      <p:embed/>
                      <p:pic>
                        <p:nvPicPr>
                          <p:cNvPr id="19490" name="Object 60">
                            <a:extLst>
                              <a:ext uri="{FF2B5EF4-FFF2-40B4-BE49-F238E27FC236}">
                                <a16:creationId xmlns:a16="http://schemas.microsoft.com/office/drawing/2014/main" id="{6EA206E3-E716-7643-9F96-C6D09722F59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160"/>
                            <a:ext cx="576" cy="3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CCFF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91" name="Line 61">
                <a:extLst>
                  <a:ext uri="{FF2B5EF4-FFF2-40B4-BE49-F238E27FC236}">
                    <a16:creationId xmlns:a16="http://schemas.microsoft.com/office/drawing/2014/main" id="{26E37F42-3419-B04E-83B1-588242279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2304"/>
                <a:ext cx="864" cy="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FF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aphicFrame>
          <p:nvGraphicFramePr>
            <p:cNvPr id="19486" name="Object 62">
              <a:extLst>
                <a:ext uri="{FF2B5EF4-FFF2-40B4-BE49-F238E27FC236}">
                  <a16:creationId xmlns:a16="http://schemas.microsoft.com/office/drawing/2014/main" id="{C2758314-D6B4-D140-A977-A03874CD83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064"/>
            <a:ext cx="26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8" name="公式" r:id="rId15" imgW="50800" imgH="57150" progId="Equation.3">
                    <p:embed/>
                  </p:oleObj>
                </mc:Choice>
                <mc:Fallback>
                  <p:oleObj name="公式" r:id="rId15" imgW="50800" imgH="57150" progId="Equation.3">
                    <p:embed/>
                    <p:pic>
                      <p:nvPicPr>
                        <p:cNvPr id="19486" name="Object 62">
                          <a:extLst>
                            <a:ext uri="{FF2B5EF4-FFF2-40B4-BE49-F238E27FC236}">
                              <a16:creationId xmlns:a16="http://schemas.microsoft.com/office/drawing/2014/main" id="{C2758314-D6B4-D140-A977-A03874CD83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064"/>
                          <a:ext cx="26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7" name="Text Box 63">
              <a:extLst>
                <a:ext uri="{FF2B5EF4-FFF2-40B4-BE49-F238E27FC236}">
                  <a16:creationId xmlns:a16="http://schemas.microsoft.com/office/drawing/2014/main" id="{43583D9E-9EC3-2E42-9893-915656E92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9" y="1536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7620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势垒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9488" name="Freeform 64">
              <a:extLst>
                <a:ext uri="{FF2B5EF4-FFF2-40B4-BE49-F238E27FC236}">
                  <a16:creationId xmlns:a16="http://schemas.microsoft.com/office/drawing/2014/main" id="{771D5862-9C85-E244-888E-9BC96D2E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72"/>
              <a:ext cx="865" cy="912"/>
            </a:xfrm>
            <a:custGeom>
              <a:avLst/>
              <a:gdLst>
                <a:gd name="T0" fmla="*/ 0 w 865"/>
                <a:gd name="T1" fmla="*/ 1624 h 856"/>
                <a:gd name="T2" fmla="*/ 54 w 865"/>
                <a:gd name="T3" fmla="*/ 1537 h 856"/>
                <a:gd name="T4" fmla="*/ 88 w 865"/>
                <a:gd name="T5" fmla="*/ 1481 h 856"/>
                <a:gd name="T6" fmla="*/ 122 w 865"/>
                <a:gd name="T7" fmla="*/ 1405 h 856"/>
                <a:gd name="T8" fmla="*/ 157 w 865"/>
                <a:gd name="T9" fmla="*/ 1324 h 856"/>
                <a:gd name="T10" fmla="*/ 180 w 865"/>
                <a:gd name="T11" fmla="*/ 1245 h 856"/>
                <a:gd name="T12" fmla="*/ 213 w 865"/>
                <a:gd name="T13" fmla="*/ 1166 h 856"/>
                <a:gd name="T14" fmla="*/ 247 w 865"/>
                <a:gd name="T15" fmla="*/ 1088 h 856"/>
                <a:gd name="T16" fmla="*/ 282 w 865"/>
                <a:gd name="T17" fmla="*/ 1006 h 856"/>
                <a:gd name="T18" fmla="*/ 316 w 865"/>
                <a:gd name="T19" fmla="*/ 954 h 856"/>
                <a:gd name="T20" fmla="*/ 351 w 865"/>
                <a:gd name="T21" fmla="*/ 874 h 856"/>
                <a:gd name="T22" fmla="*/ 373 w 865"/>
                <a:gd name="T23" fmla="*/ 795 h 856"/>
                <a:gd name="T24" fmla="*/ 396 w 865"/>
                <a:gd name="T25" fmla="*/ 714 h 856"/>
                <a:gd name="T26" fmla="*/ 419 w 865"/>
                <a:gd name="T27" fmla="*/ 637 h 856"/>
                <a:gd name="T28" fmla="*/ 454 w 865"/>
                <a:gd name="T29" fmla="*/ 584 h 856"/>
                <a:gd name="T30" fmla="*/ 465 w 865"/>
                <a:gd name="T31" fmla="*/ 501 h 856"/>
                <a:gd name="T32" fmla="*/ 499 w 865"/>
                <a:gd name="T33" fmla="*/ 426 h 856"/>
                <a:gd name="T34" fmla="*/ 533 w 865"/>
                <a:gd name="T35" fmla="*/ 348 h 856"/>
                <a:gd name="T36" fmla="*/ 556 w 865"/>
                <a:gd name="T37" fmla="*/ 264 h 856"/>
                <a:gd name="T38" fmla="*/ 590 w 865"/>
                <a:gd name="T39" fmla="*/ 211 h 856"/>
                <a:gd name="T40" fmla="*/ 625 w 865"/>
                <a:gd name="T41" fmla="*/ 159 h 856"/>
                <a:gd name="T42" fmla="*/ 670 w 865"/>
                <a:gd name="T43" fmla="*/ 105 h 856"/>
                <a:gd name="T44" fmla="*/ 693 w 865"/>
                <a:gd name="T45" fmla="*/ 25 h 856"/>
                <a:gd name="T46" fmla="*/ 728 w 865"/>
                <a:gd name="T47" fmla="*/ 0 h 856"/>
                <a:gd name="T48" fmla="*/ 739 w 865"/>
                <a:gd name="T49" fmla="*/ 80 h 856"/>
                <a:gd name="T50" fmla="*/ 739 w 865"/>
                <a:gd name="T51" fmla="*/ 159 h 856"/>
                <a:gd name="T52" fmla="*/ 739 w 865"/>
                <a:gd name="T53" fmla="*/ 239 h 856"/>
                <a:gd name="T54" fmla="*/ 739 w 865"/>
                <a:gd name="T55" fmla="*/ 317 h 856"/>
                <a:gd name="T56" fmla="*/ 739 w 865"/>
                <a:gd name="T57" fmla="*/ 400 h 856"/>
                <a:gd name="T58" fmla="*/ 739 w 865"/>
                <a:gd name="T59" fmla="*/ 478 h 856"/>
                <a:gd name="T60" fmla="*/ 739 w 865"/>
                <a:gd name="T61" fmla="*/ 555 h 856"/>
                <a:gd name="T62" fmla="*/ 751 w 865"/>
                <a:gd name="T63" fmla="*/ 637 h 856"/>
                <a:gd name="T64" fmla="*/ 761 w 865"/>
                <a:gd name="T65" fmla="*/ 714 h 856"/>
                <a:gd name="T66" fmla="*/ 761 w 865"/>
                <a:gd name="T67" fmla="*/ 795 h 856"/>
                <a:gd name="T68" fmla="*/ 761 w 865"/>
                <a:gd name="T69" fmla="*/ 900 h 856"/>
                <a:gd name="T70" fmla="*/ 773 w 865"/>
                <a:gd name="T71" fmla="*/ 981 h 856"/>
                <a:gd name="T72" fmla="*/ 773 w 865"/>
                <a:gd name="T73" fmla="*/ 1061 h 856"/>
                <a:gd name="T74" fmla="*/ 784 w 865"/>
                <a:gd name="T75" fmla="*/ 1141 h 856"/>
                <a:gd name="T76" fmla="*/ 784 w 865"/>
                <a:gd name="T77" fmla="*/ 1218 h 856"/>
                <a:gd name="T78" fmla="*/ 807 w 865"/>
                <a:gd name="T79" fmla="*/ 1298 h 856"/>
                <a:gd name="T80" fmla="*/ 819 w 865"/>
                <a:gd name="T81" fmla="*/ 1381 h 856"/>
                <a:gd name="T82" fmla="*/ 830 w 865"/>
                <a:gd name="T83" fmla="*/ 1461 h 856"/>
                <a:gd name="T84" fmla="*/ 841 w 865"/>
                <a:gd name="T85" fmla="*/ 1537 h 856"/>
                <a:gd name="T86" fmla="*/ 853 w 865"/>
                <a:gd name="T87" fmla="*/ 1616 h 856"/>
                <a:gd name="T88" fmla="*/ 864 w 865"/>
                <a:gd name="T89" fmla="*/ 1624 h 856"/>
                <a:gd name="T90" fmla="*/ 864 w 865"/>
                <a:gd name="T91" fmla="*/ 1719 h 856"/>
                <a:gd name="T92" fmla="*/ 864 w 865"/>
                <a:gd name="T93" fmla="*/ 1624 h 85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65" h="856">
                  <a:moveTo>
                    <a:pt x="0" y="809"/>
                  </a:moveTo>
                  <a:lnTo>
                    <a:pt x="54" y="765"/>
                  </a:lnTo>
                  <a:lnTo>
                    <a:pt x="88" y="739"/>
                  </a:lnTo>
                  <a:lnTo>
                    <a:pt x="122" y="700"/>
                  </a:lnTo>
                  <a:lnTo>
                    <a:pt x="157" y="660"/>
                  </a:lnTo>
                  <a:lnTo>
                    <a:pt x="180" y="621"/>
                  </a:lnTo>
                  <a:lnTo>
                    <a:pt x="213" y="581"/>
                  </a:lnTo>
                  <a:lnTo>
                    <a:pt x="247" y="541"/>
                  </a:lnTo>
                  <a:lnTo>
                    <a:pt x="282" y="501"/>
                  </a:lnTo>
                  <a:lnTo>
                    <a:pt x="316" y="475"/>
                  </a:lnTo>
                  <a:lnTo>
                    <a:pt x="351" y="436"/>
                  </a:lnTo>
                  <a:lnTo>
                    <a:pt x="373" y="396"/>
                  </a:lnTo>
                  <a:lnTo>
                    <a:pt x="396" y="356"/>
                  </a:lnTo>
                  <a:lnTo>
                    <a:pt x="419" y="317"/>
                  </a:lnTo>
                  <a:lnTo>
                    <a:pt x="454" y="290"/>
                  </a:lnTo>
                  <a:lnTo>
                    <a:pt x="465" y="250"/>
                  </a:lnTo>
                  <a:lnTo>
                    <a:pt x="499" y="211"/>
                  </a:lnTo>
                  <a:lnTo>
                    <a:pt x="533" y="172"/>
                  </a:lnTo>
                  <a:lnTo>
                    <a:pt x="556" y="132"/>
                  </a:lnTo>
                  <a:lnTo>
                    <a:pt x="590" y="106"/>
                  </a:lnTo>
                  <a:lnTo>
                    <a:pt x="625" y="79"/>
                  </a:lnTo>
                  <a:lnTo>
                    <a:pt x="670" y="53"/>
                  </a:lnTo>
                  <a:lnTo>
                    <a:pt x="693" y="13"/>
                  </a:lnTo>
                  <a:lnTo>
                    <a:pt x="728" y="0"/>
                  </a:lnTo>
                  <a:lnTo>
                    <a:pt x="739" y="39"/>
                  </a:lnTo>
                  <a:lnTo>
                    <a:pt x="739" y="79"/>
                  </a:lnTo>
                  <a:lnTo>
                    <a:pt x="739" y="119"/>
                  </a:lnTo>
                  <a:lnTo>
                    <a:pt x="739" y="159"/>
                  </a:lnTo>
                  <a:lnTo>
                    <a:pt x="739" y="198"/>
                  </a:lnTo>
                  <a:lnTo>
                    <a:pt x="739" y="237"/>
                  </a:lnTo>
                  <a:lnTo>
                    <a:pt x="739" y="277"/>
                  </a:lnTo>
                  <a:lnTo>
                    <a:pt x="751" y="317"/>
                  </a:lnTo>
                  <a:lnTo>
                    <a:pt x="761" y="356"/>
                  </a:lnTo>
                  <a:lnTo>
                    <a:pt x="761" y="396"/>
                  </a:lnTo>
                  <a:lnTo>
                    <a:pt x="761" y="449"/>
                  </a:lnTo>
                  <a:lnTo>
                    <a:pt x="773" y="488"/>
                  </a:lnTo>
                  <a:lnTo>
                    <a:pt x="773" y="528"/>
                  </a:lnTo>
                  <a:lnTo>
                    <a:pt x="784" y="568"/>
                  </a:lnTo>
                  <a:lnTo>
                    <a:pt x="784" y="607"/>
                  </a:lnTo>
                  <a:lnTo>
                    <a:pt x="807" y="647"/>
                  </a:lnTo>
                  <a:lnTo>
                    <a:pt x="819" y="687"/>
                  </a:lnTo>
                  <a:lnTo>
                    <a:pt x="830" y="727"/>
                  </a:lnTo>
                  <a:lnTo>
                    <a:pt x="841" y="765"/>
                  </a:lnTo>
                  <a:lnTo>
                    <a:pt x="853" y="805"/>
                  </a:lnTo>
                  <a:lnTo>
                    <a:pt x="864" y="809"/>
                  </a:lnTo>
                  <a:lnTo>
                    <a:pt x="864" y="855"/>
                  </a:lnTo>
                  <a:lnTo>
                    <a:pt x="864" y="809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9489" name="Object 65">
              <a:extLst>
                <a:ext uri="{FF2B5EF4-FFF2-40B4-BE49-F238E27FC236}">
                  <a16:creationId xmlns:a16="http://schemas.microsoft.com/office/drawing/2014/main" id="{182DB6DB-EB0D-9C41-B8B1-DDB4AD6DA7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2064"/>
            <a:ext cx="33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9" name="剪辑" r:id="rId17" imgW="3727450" imgH="11309350" progId="MS_ClipArt_Gallery.2">
                    <p:embed/>
                  </p:oleObj>
                </mc:Choice>
                <mc:Fallback>
                  <p:oleObj name="剪辑" r:id="rId17" imgW="3727450" imgH="11309350" progId="MS_ClipArt_Gallery.2">
                    <p:embed/>
                    <p:pic>
                      <p:nvPicPr>
                        <p:cNvPr id="19489" name="Object 65">
                          <a:extLst>
                            <a:ext uri="{FF2B5EF4-FFF2-40B4-BE49-F238E27FC236}">
                              <a16:creationId xmlns:a16="http://schemas.microsoft.com/office/drawing/2014/main" id="{182DB6DB-EB0D-9C41-B8B1-DDB4AD6DA7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064"/>
                          <a:ext cx="336" cy="624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>
                          <a:outerShdw dist="107763" dir="13500000" algn="ctr" rotWithShape="0">
                            <a:srgbClr val="808080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178" name="Group 66">
            <a:extLst>
              <a:ext uri="{FF2B5EF4-FFF2-40B4-BE49-F238E27FC236}">
                <a16:creationId xmlns:a16="http://schemas.microsoft.com/office/drawing/2014/main" id="{9AC3E647-08A6-7846-BE78-20FFE8A4A1E8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3789363"/>
            <a:ext cx="2362200" cy="504825"/>
            <a:chOff x="2640" y="2160"/>
            <a:chExt cx="1488" cy="318"/>
          </a:xfrm>
        </p:grpSpPr>
        <p:graphicFrame>
          <p:nvGraphicFramePr>
            <p:cNvPr id="19480" name="Object 67">
              <a:extLst>
                <a:ext uri="{FF2B5EF4-FFF2-40B4-BE49-F238E27FC236}">
                  <a16:creationId xmlns:a16="http://schemas.microsoft.com/office/drawing/2014/main" id="{93CFC6A4-3B8E-6144-93C9-3077BCB646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160"/>
            <a:ext cx="57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50" name="剪辑" r:id="rId18" imgW="17970500" imgH="9410700" progId="MS_ClipArt_Gallery.2">
                    <p:embed/>
                  </p:oleObj>
                </mc:Choice>
                <mc:Fallback>
                  <p:oleObj name="剪辑" r:id="rId18" imgW="17970500" imgH="9410700" progId="MS_ClipArt_Gallery.2">
                    <p:embed/>
                    <p:pic>
                      <p:nvPicPr>
                        <p:cNvPr id="19480" name="Object 67">
                          <a:extLst>
                            <a:ext uri="{FF2B5EF4-FFF2-40B4-BE49-F238E27FC236}">
                              <a16:creationId xmlns:a16="http://schemas.microsoft.com/office/drawing/2014/main" id="{93CFC6A4-3B8E-6144-93C9-3077BCB646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160"/>
                          <a:ext cx="57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1" name="Line 68">
              <a:extLst>
                <a:ext uri="{FF2B5EF4-FFF2-40B4-BE49-F238E27FC236}">
                  <a16:creationId xmlns:a16="http://schemas.microsoft.com/office/drawing/2014/main" id="{AC1C127A-7B25-1447-93FB-1EF00FC68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304"/>
              <a:ext cx="86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FF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0181" name="Group 69">
            <a:extLst>
              <a:ext uri="{FF2B5EF4-FFF2-40B4-BE49-F238E27FC236}">
                <a16:creationId xmlns:a16="http://schemas.microsoft.com/office/drawing/2014/main" id="{1ABE2623-9FD0-E441-B11A-853B7878487D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3789363"/>
            <a:ext cx="2362200" cy="504825"/>
            <a:chOff x="2640" y="2160"/>
            <a:chExt cx="1488" cy="318"/>
          </a:xfrm>
        </p:grpSpPr>
        <p:graphicFrame>
          <p:nvGraphicFramePr>
            <p:cNvPr id="19478" name="Object 70">
              <a:extLst>
                <a:ext uri="{FF2B5EF4-FFF2-40B4-BE49-F238E27FC236}">
                  <a16:creationId xmlns:a16="http://schemas.microsoft.com/office/drawing/2014/main" id="{D7FC54D6-13EF-3E40-B3AC-88592B883D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160"/>
            <a:ext cx="57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51" name="剪辑" r:id="rId19" imgW="17970500" imgH="9410700" progId="MS_ClipArt_Gallery.2">
                    <p:embed/>
                  </p:oleObj>
                </mc:Choice>
                <mc:Fallback>
                  <p:oleObj name="剪辑" r:id="rId19" imgW="17970500" imgH="9410700" progId="MS_ClipArt_Gallery.2">
                    <p:embed/>
                    <p:pic>
                      <p:nvPicPr>
                        <p:cNvPr id="19478" name="Object 70">
                          <a:extLst>
                            <a:ext uri="{FF2B5EF4-FFF2-40B4-BE49-F238E27FC236}">
                              <a16:creationId xmlns:a16="http://schemas.microsoft.com/office/drawing/2014/main" id="{D7FC54D6-13EF-3E40-B3AC-88592B883D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160"/>
                          <a:ext cx="57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9" name="Line 71">
              <a:extLst>
                <a:ext uri="{FF2B5EF4-FFF2-40B4-BE49-F238E27FC236}">
                  <a16:creationId xmlns:a16="http://schemas.microsoft.com/office/drawing/2014/main" id="{8D3AF5A6-DA01-0846-BFB1-988790D00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304"/>
              <a:ext cx="86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FF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90190" name="Object 78">
            <a:extLst>
              <a:ext uri="{FF2B5EF4-FFF2-40B4-BE49-F238E27FC236}">
                <a16:creationId xmlns:a16="http://schemas.microsoft.com/office/drawing/2014/main" id="{3B3607B9-FA0B-4343-A9E6-F2C88EBE0B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476250"/>
          <a:ext cx="8334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52" name="剪辑" r:id="rId20" imgW="17970500" imgH="9410700" progId="MS_ClipArt_Gallery.2">
                  <p:embed/>
                </p:oleObj>
              </mc:Choice>
              <mc:Fallback>
                <p:oleObj name="剪辑" r:id="rId20" imgW="17970500" imgH="9410700" progId="MS_ClipArt_Gallery.2">
                  <p:embed/>
                  <p:pic>
                    <p:nvPicPr>
                      <p:cNvPr id="90190" name="Object 78">
                        <a:extLst>
                          <a:ext uri="{FF2B5EF4-FFF2-40B4-BE49-F238E27FC236}">
                            <a16:creationId xmlns:a16="http://schemas.microsoft.com/office/drawing/2014/main" id="{3B3607B9-FA0B-4343-A9E6-F2C88EBE0B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6250"/>
                        <a:ext cx="8334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91" name="Object 79">
            <a:extLst>
              <a:ext uri="{FF2B5EF4-FFF2-40B4-BE49-F238E27FC236}">
                <a16:creationId xmlns:a16="http://schemas.microsoft.com/office/drawing/2014/main" id="{7563CD42-6FD0-D64B-812E-C06E01CBD2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549275"/>
          <a:ext cx="3111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53" name="公式" r:id="rId21" imgW="1898650" imgH="2635250" progId="Equation.3">
                  <p:embed/>
                </p:oleObj>
              </mc:Choice>
              <mc:Fallback>
                <p:oleObj name="公式" r:id="rId21" imgW="1898650" imgH="2635250" progId="Equation.3">
                  <p:embed/>
                  <p:pic>
                    <p:nvPicPr>
                      <p:cNvPr id="90191" name="Object 79">
                        <a:extLst>
                          <a:ext uri="{FF2B5EF4-FFF2-40B4-BE49-F238E27FC236}">
                            <a16:creationId xmlns:a16="http://schemas.microsoft.com/office/drawing/2014/main" id="{7563CD42-6FD0-D64B-812E-C06E01CBD2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9275"/>
                        <a:ext cx="3111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" name="Object 80">
            <a:extLst>
              <a:ext uri="{FF2B5EF4-FFF2-40B4-BE49-F238E27FC236}">
                <a16:creationId xmlns:a16="http://schemas.microsoft.com/office/drawing/2014/main" id="{A9B02F16-3599-AE4C-80E4-8BDA6E40A9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13" y="1628775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54" name="公式" r:id="rId23" imgW="1752600" imgH="1898650" progId="Equation.3">
                  <p:embed/>
                </p:oleObj>
              </mc:Choice>
              <mc:Fallback>
                <p:oleObj name="公式" r:id="rId23" imgW="1752600" imgH="1898650" progId="Equation.3">
                  <p:embed/>
                  <p:pic>
                    <p:nvPicPr>
                      <p:cNvPr id="19475" name="Object 80">
                        <a:extLst>
                          <a:ext uri="{FF2B5EF4-FFF2-40B4-BE49-F238E27FC236}">
                            <a16:creationId xmlns:a16="http://schemas.microsoft.com/office/drawing/2014/main" id="{A9B02F16-3599-AE4C-80E4-8BDA6E40A9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628775"/>
                        <a:ext cx="1524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6" name="Object 81">
            <a:extLst>
              <a:ext uri="{FF2B5EF4-FFF2-40B4-BE49-F238E27FC236}">
                <a16:creationId xmlns:a16="http://schemas.microsoft.com/office/drawing/2014/main" id="{55C5DC8D-9135-CC45-BEAA-A27F61197C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404813"/>
          <a:ext cx="3000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55" name="公式" r:id="rId25" imgW="1898650" imgH="2051050" progId="Equation.3">
                  <p:embed/>
                </p:oleObj>
              </mc:Choice>
              <mc:Fallback>
                <p:oleObj name="公式" r:id="rId25" imgW="1898650" imgH="2051050" progId="Equation.3">
                  <p:embed/>
                  <p:pic>
                    <p:nvPicPr>
                      <p:cNvPr id="19476" name="Object 81">
                        <a:extLst>
                          <a:ext uri="{FF2B5EF4-FFF2-40B4-BE49-F238E27FC236}">
                            <a16:creationId xmlns:a16="http://schemas.microsoft.com/office/drawing/2014/main" id="{55C5DC8D-9135-CC45-BEAA-A27F61197C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4813"/>
                        <a:ext cx="30003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Line 82">
            <a:extLst>
              <a:ext uri="{FF2B5EF4-FFF2-40B4-BE49-F238E27FC236}">
                <a16:creationId xmlns:a16="http://schemas.microsoft.com/office/drawing/2014/main" id="{4ED5E0C1-B91B-D947-9304-D77BAA0E4A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988" y="692150"/>
            <a:ext cx="12255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9846A7-7199-4700-B3EF-3ABE0150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781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0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0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90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90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90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0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0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0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9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5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0" dur="500"/>
                                        <p:tgtEl>
                                          <p:spTgt spid="9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5" dur="500"/>
                                        <p:tgtEl>
                                          <p:spTgt spid="901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0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0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8" grpId="0" animBg="1" autoUpdateAnimBg="0"/>
      <p:bldP spid="90129" grpId="0" build="p" autoUpdateAnimBg="0"/>
      <p:bldP spid="9015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323" name="Text Box 35">
                <a:extLst>
                  <a:ext uri="{FF2B5EF4-FFF2-40B4-BE49-F238E27FC236}">
                    <a16:creationId xmlns:a16="http://schemas.microsoft.com/office/drawing/2014/main" id="{B78A2E73-D016-4144-9810-CEA5C8A986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8374" y="4575968"/>
                <a:ext cx="251440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则虽然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变化，但</a:t>
                </a:r>
              </a:p>
            </p:txBody>
          </p:sp>
        </mc:Choice>
        <mc:Fallback xmlns="">
          <p:sp>
            <p:nvSpPr>
              <p:cNvPr id="12323" name="Text Box 35">
                <a:extLst>
                  <a:ext uri="{FF2B5EF4-FFF2-40B4-BE49-F238E27FC236}">
                    <a16:creationId xmlns:a16="http://schemas.microsoft.com/office/drawing/2014/main" id="{B78A2E73-D016-4144-9810-CEA5C8A9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374" y="4575968"/>
                <a:ext cx="2514406" cy="461665"/>
              </a:xfrm>
              <a:prstGeom prst="rect">
                <a:avLst/>
              </a:prstGeom>
              <a:blipFill>
                <a:blip r:embed="rId3"/>
                <a:stretch>
                  <a:fillRect l="-3632" t="-17333" r="-266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97" name="Object 9">
            <a:extLst>
              <a:ext uri="{FF2B5EF4-FFF2-40B4-BE49-F238E27FC236}">
                <a16:creationId xmlns:a16="http://schemas.microsoft.com/office/drawing/2014/main" id="{50873CE6-1AC1-974D-8969-094B146286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363" y="476250"/>
          <a:ext cx="37496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3" name="公式" r:id="rId4" imgW="20332700" imgH="4095750" progId="Equation.3">
                  <p:embed/>
                </p:oleObj>
              </mc:Choice>
              <mc:Fallback>
                <p:oleObj name="公式" r:id="rId4" imgW="20332700" imgH="4095750" progId="Equation.3">
                  <p:embed/>
                  <p:pic>
                    <p:nvPicPr>
                      <p:cNvPr id="12297" name="Object 9">
                        <a:extLst>
                          <a:ext uri="{FF2B5EF4-FFF2-40B4-BE49-F238E27FC236}">
                            <a16:creationId xmlns:a16="http://schemas.microsoft.com/office/drawing/2014/main" id="{50873CE6-1AC1-974D-8969-094B146286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476250"/>
                        <a:ext cx="3749675" cy="749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2">
            <a:extLst>
              <a:ext uri="{FF2B5EF4-FFF2-40B4-BE49-F238E27FC236}">
                <a16:creationId xmlns:a16="http://schemas.microsoft.com/office/drawing/2014/main" id="{9885CF5B-E4A3-EA47-92BB-599117F2B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25" y="555625"/>
            <a:ext cx="31242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动量定理的积分形式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C478AB92-E2A4-DD48-A7D8-8457CCCC4B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1412875"/>
          <a:ext cx="18288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4" name="公式" r:id="rId6" imgW="7753350" imgH="4095750" progId="Equation.3">
                  <p:embed/>
                </p:oleObj>
              </mc:Choice>
              <mc:Fallback>
                <p:oleObj name="公式" r:id="rId6" imgW="7753350" imgH="4095750" progId="Equation.3">
                  <p:embed/>
                  <p:pic>
                    <p:nvPicPr>
                      <p:cNvPr id="12301" name="Object 13">
                        <a:extLst>
                          <a:ext uri="{FF2B5EF4-FFF2-40B4-BE49-F238E27FC236}">
                            <a16:creationId xmlns:a16="http://schemas.microsoft.com/office/drawing/2014/main" id="{C478AB92-E2A4-DD48-A7D8-8457CCCC4B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412875"/>
                        <a:ext cx="1828800" cy="839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2" name="Text Box 14">
            <a:extLst>
              <a:ext uri="{FF2B5EF4-FFF2-40B4-BE49-F238E27FC236}">
                <a16:creationId xmlns:a16="http://schemas.microsoft.com/office/drawing/2014/main" id="{C812DE17-2E7F-E649-AF12-E87C723B9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95450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冲量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D9667A64-62A1-E348-9CF9-73D80F55E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357" y="2737727"/>
            <a:ext cx="1981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动量守恒律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</a:p>
        </p:txBody>
      </p:sp>
      <p:graphicFrame>
        <p:nvGraphicFramePr>
          <p:cNvPr id="12304" name="Object 16">
            <a:extLst>
              <a:ext uri="{FF2B5EF4-FFF2-40B4-BE49-F238E27FC236}">
                <a16:creationId xmlns:a16="http://schemas.microsoft.com/office/drawing/2014/main" id="{163B65FE-7412-1740-80D1-7A5D801019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2957" y="2782177"/>
          <a:ext cx="8112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5" name="公式" r:id="rId8" imgW="4533900" imgH="2489200" progId="Equation.3">
                  <p:embed/>
                </p:oleObj>
              </mc:Choice>
              <mc:Fallback>
                <p:oleObj name="公式" r:id="rId8" imgW="4533900" imgH="2489200" progId="Equation.3">
                  <p:embed/>
                  <p:pic>
                    <p:nvPicPr>
                      <p:cNvPr id="12304" name="Object 16">
                        <a:extLst>
                          <a:ext uri="{FF2B5EF4-FFF2-40B4-BE49-F238E27FC236}">
                            <a16:creationId xmlns:a16="http://schemas.microsoft.com/office/drawing/2014/main" id="{163B65FE-7412-1740-80D1-7A5D801019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957" y="2782177"/>
                        <a:ext cx="811213" cy="4524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5" name="Object 17">
            <a:extLst>
              <a:ext uri="{FF2B5EF4-FFF2-40B4-BE49-F238E27FC236}">
                <a16:creationId xmlns:a16="http://schemas.microsoft.com/office/drawing/2014/main" id="{96128DE3-7408-594B-B786-7BA2CBBFAC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5970" y="2777414"/>
          <a:ext cx="14747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6" name="公式" r:id="rId10" imgW="8629650" imgH="2781300" progId="Equation.3">
                  <p:embed/>
                </p:oleObj>
              </mc:Choice>
              <mc:Fallback>
                <p:oleObj name="公式" r:id="rId10" imgW="8629650" imgH="2781300" progId="Equation.3">
                  <p:embed/>
                  <p:pic>
                    <p:nvPicPr>
                      <p:cNvPr id="12305" name="Object 17">
                        <a:extLst>
                          <a:ext uri="{FF2B5EF4-FFF2-40B4-BE49-F238E27FC236}">
                            <a16:creationId xmlns:a16="http://schemas.microsoft.com/office/drawing/2014/main" id="{96128DE3-7408-594B-B786-7BA2CBBFAC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970" y="2777414"/>
                        <a:ext cx="1474787" cy="4683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6" name="Object 18">
            <a:extLst>
              <a:ext uri="{FF2B5EF4-FFF2-40B4-BE49-F238E27FC236}">
                <a16:creationId xmlns:a16="http://schemas.microsoft.com/office/drawing/2014/main" id="{19D2AF27-763E-4548-AC6D-904DA8203F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7124" y="2112085"/>
          <a:ext cx="18288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7" r:id="rId12" imgW="9798050" imgH="2635250" progId="Equation.3">
                  <p:embed/>
                </p:oleObj>
              </mc:Choice>
              <mc:Fallback>
                <p:oleObj r:id="rId12" imgW="9798050" imgH="2635250" progId="Equation.3">
                  <p:embed/>
                  <p:pic>
                    <p:nvPicPr>
                      <p:cNvPr id="12306" name="Object 18">
                        <a:extLst>
                          <a:ext uri="{FF2B5EF4-FFF2-40B4-BE49-F238E27FC236}">
                            <a16:creationId xmlns:a16="http://schemas.microsoft.com/office/drawing/2014/main" id="{19D2AF27-763E-4548-AC6D-904DA8203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124" y="2112085"/>
                        <a:ext cx="18288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7" name="Object 19">
            <a:extLst>
              <a:ext uri="{FF2B5EF4-FFF2-40B4-BE49-F238E27FC236}">
                <a16:creationId xmlns:a16="http://schemas.microsoft.com/office/drawing/2014/main" id="{FB112F17-6FD3-2348-B0B3-2D62AD52F1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7124" y="2705810"/>
          <a:ext cx="19097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8" r:id="rId14" imgW="10096500" imgH="2781300" progId="Equation.3">
                  <p:embed/>
                </p:oleObj>
              </mc:Choice>
              <mc:Fallback>
                <p:oleObj r:id="rId14" imgW="10096500" imgH="2781300" progId="Equation.3">
                  <p:embed/>
                  <p:pic>
                    <p:nvPicPr>
                      <p:cNvPr id="12307" name="Object 19">
                        <a:extLst>
                          <a:ext uri="{FF2B5EF4-FFF2-40B4-BE49-F238E27FC236}">
                            <a16:creationId xmlns:a16="http://schemas.microsoft.com/office/drawing/2014/main" id="{FB112F17-6FD3-2348-B0B3-2D62AD52F1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124" y="2705810"/>
                        <a:ext cx="190976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8" name="Object 20">
            <a:extLst>
              <a:ext uri="{FF2B5EF4-FFF2-40B4-BE49-F238E27FC236}">
                <a16:creationId xmlns:a16="http://schemas.microsoft.com/office/drawing/2014/main" id="{28FB1D15-63BE-A94A-BAF2-C150498941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7124" y="3323348"/>
          <a:ext cx="20621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99" r:id="rId16" imgW="9950450" imgH="2635250" progId="Equation.3">
                  <p:embed/>
                </p:oleObj>
              </mc:Choice>
              <mc:Fallback>
                <p:oleObj r:id="rId16" imgW="9950450" imgH="2635250" progId="Equation.3">
                  <p:embed/>
                  <p:pic>
                    <p:nvPicPr>
                      <p:cNvPr id="12308" name="Object 20">
                        <a:extLst>
                          <a:ext uri="{FF2B5EF4-FFF2-40B4-BE49-F238E27FC236}">
                            <a16:creationId xmlns:a16="http://schemas.microsoft.com/office/drawing/2014/main" id="{28FB1D15-63BE-A94A-BAF2-C150498941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124" y="3323348"/>
                        <a:ext cx="20621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9" name="Object 21">
            <a:extLst>
              <a:ext uri="{FF2B5EF4-FFF2-40B4-BE49-F238E27FC236}">
                <a16:creationId xmlns:a16="http://schemas.microsoft.com/office/drawing/2014/main" id="{24C07322-39E0-B442-BFE0-38266E22C6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4282" y="2344618"/>
          <a:ext cx="445683" cy="1515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0" name="Equation" r:id="rId18" imgW="1898650" imgH="2489200" progId="Equation.3">
                  <p:embed/>
                </p:oleObj>
              </mc:Choice>
              <mc:Fallback>
                <p:oleObj name="Equation" r:id="rId18" imgW="1898650" imgH="2489200" progId="Equation.3">
                  <p:embed/>
                  <p:pic>
                    <p:nvPicPr>
                      <p:cNvPr id="12309" name="Object 21">
                        <a:extLst>
                          <a:ext uri="{FF2B5EF4-FFF2-40B4-BE49-F238E27FC236}">
                            <a16:creationId xmlns:a16="http://schemas.microsoft.com/office/drawing/2014/main" id="{24C07322-39E0-B442-BFE0-38266E22C6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282" y="2344618"/>
                        <a:ext cx="445683" cy="1515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3" name="Object 25">
            <a:extLst>
              <a:ext uri="{FF2B5EF4-FFF2-40B4-BE49-F238E27FC236}">
                <a16:creationId xmlns:a16="http://schemas.microsoft.com/office/drawing/2014/main" id="{0B94C898-4AB9-C34C-88E1-44E6FAA34C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1484313"/>
          <a:ext cx="23463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1" name="公式" r:id="rId20" imgW="9950450" imgH="2781300" progId="Equation.3">
                  <p:embed/>
                </p:oleObj>
              </mc:Choice>
              <mc:Fallback>
                <p:oleObj name="公式" r:id="rId20" imgW="9950450" imgH="2781300" progId="Equation.3">
                  <p:embed/>
                  <p:pic>
                    <p:nvPicPr>
                      <p:cNvPr id="12313" name="Object 25">
                        <a:extLst>
                          <a:ext uri="{FF2B5EF4-FFF2-40B4-BE49-F238E27FC236}">
                            <a16:creationId xmlns:a16="http://schemas.microsoft.com/office/drawing/2014/main" id="{0B94C898-4AB9-C34C-88E1-44E6FAA34C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484313"/>
                        <a:ext cx="2346325" cy="568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4" name="Text Box 26">
            <a:extLst>
              <a:ext uri="{FF2B5EF4-FFF2-40B4-BE49-F238E27FC236}">
                <a16:creationId xmlns:a16="http://schemas.microsoft.com/office/drawing/2014/main" id="{1A48BFFA-B23D-9A4A-8F61-EA2372C1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74" y="4013993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有时</a:t>
            </a:r>
          </a:p>
        </p:txBody>
      </p:sp>
      <p:graphicFrame>
        <p:nvGraphicFramePr>
          <p:cNvPr id="12319" name="Object 31">
            <a:extLst>
              <a:ext uri="{FF2B5EF4-FFF2-40B4-BE49-F238E27FC236}">
                <a16:creationId xmlns:a16="http://schemas.microsoft.com/office/drawing/2014/main" id="{29C33F4A-CFF9-A840-8E80-63CDD18E85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8649" y="4029868"/>
          <a:ext cx="81121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2" name="公式" r:id="rId22" imgW="4533900" imgH="2489200" progId="Equation.3">
                  <p:embed/>
                </p:oleObj>
              </mc:Choice>
              <mc:Fallback>
                <p:oleObj name="公式" r:id="rId22" imgW="4533900" imgH="2489200" progId="Equation.3">
                  <p:embed/>
                  <p:pic>
                    <p:nvPicPr>
                      <p:cNvPr id="12319" name="Object 31">
                        <a:extLst>
                          <a:ext uri="{FF2B5EF4-FFF2-40B4-BE49-F238E27FC236}">
                            <a16:creationId xmlns:a16="http://schemas.microsoft.com/office/drawing/2014/main" id="{29C33F4A-CFF9-A840-8E80-63CDD18E85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649" y="4029868"/>
                        <a:ext cx="811213" cy="4524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1" name="Text Box 33">
            <a:extLst>
              <a:ext uri="{FF2B5EF4-FFF2-40B4-BE49-F238E27FC236}">
                <a16:creationId xmlns:a16="http://schemas.microsoft.com/office/drawing/2014/main" id="{F4602681-AB04-CD40-94D0-FC71FFB87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557" y="4001077"/>
            <a:ext cx="4937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但</a:t>
            </a:r>
          </a:p>
        </p:txBody>
      </p:sp>
      <p:graphicFrame>
        <p:nvGraphicFramePr>
          <p:cNvPr id="12322" name="Object 34">
            <a:extLst>
              <a:ext uri="{FF2B5EF4-FFF2-40B4-BE49-F238E27FC236}">
                <a16:creationId xmlns:a16="http://schemas.microsoft.com/office/drawing/2014/main" id="{1EFFDADF-9D85-3547-9C0F-062809B2F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42044"/>
              </p:ext>
            </p:extLst>
          </p:nvPr>
        </p:nvGraphicFramePr>
        <p:xfrm>
          <a:off x="3325813" y="4016374"/>
          <a:ext cx="8636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3" name="Equation" r:id="rId24" imgW="4826000" imgH="2635250" progId="Equation.3">
                  <p:embed/>
                </p:oleObj>
              </mc:Choice>
              <mc:Fallback>
                <p:oleObj name="Equation" r:id="rId24" imgW="4826000" imgH="2635250" progId="Equation.3">
                  <p:embed/>
                  <p:pic>
                    <p:nvPicPr>
                      <p:cNvPr id="12322" name="Object 34">
                        <a:extLst>
                          <a:ext uri="{FF2B5EF4-FFF2-40B4-BE49-F238E27FC236}">
                            <a16:creationId xmlns:a16="http://schemas.microsoft.com/office/drawing/2014/main" id="{1EFFDADF-9D85-3547-9C0F-062809B2F2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813" y="4016374"/>
                        <a:ext cx="863600" cy="4794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4" name="Object 36">
            <a:extLst>
              <a:ext uri="{FF2B5EF4-FFF2-40B4-BE49-F238E27FC236}">
                <a16:creationId xmlns:a16="http://schemas.microsoft.com/office/drawing/2014/main" id="{F933F310-5F41-AD41-BB07-41C37B9D47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488937"/>
              </p:ext>
            </p:extLst>
          </p:nvPr>
        </p:nvGraphicFramePr>
        <p:xfrm>
          <a:off x="3230752" y="4553441"/>
          <a:ext cx="10636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4" name="Equation" r:id="rId26" imgW="5702300" imgH="2635250" progId="Equation.3">
                  <p:embed/>
                </p:oleObj>
              </mc:Choice>
              <mc:Fallback>
                <p:oleObj name="Equation" r:id="rId26" imgW="5702300" imgH="2635250" progId="Equation.3">
                  <p:embed/>
                  <p:pic>
                    <p:nvPicPr>
                      <p:cNvPr id="12324" name="Object 36">
                        <a:extLst>
                          <a:ext uri="{FF2B5EF4-FFF2-40B4-BE49-F238E27FC236}">
                            <a16:creationId xmlns:a16="http://schemas.microsoft.com/office/drawing/2014/main" id="{F933F310-5F41-AD41-BB07-41C37B9D47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752" y="4553441"/>
                        <a:ext cx="10636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5" name="Object 37">
            <a:extLst>
              <a:ext uri="{FF2B5EF4-FFF2-40B4-BE49-F238E27FC236}">
                <a16:creationId xmlns:a16="http://schemas.microsoft.com/office/drawing/2014/main" id="{93AF7D8D-C36B-5640-B9A7-D672BB95F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563282"/>
              </p:ext>
            </p:extLst>
          </p:nvPr>
        </p:nvGraphicFramePr>
        <p:xfrm>
          <a:off x="4392350" y="4522205"/>
          <a:ext cx="160813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5" name="Equation" r:id="rId28" imgW="8629650" imgH="2635250" progId="Equation.3">
                  <p:embed/>
                </p:oleObj>
              </mc:Choice>
              <mc:Fallback>
                <p:oleObj name="Equation" r:id="rId28" imgW="8629650" imgH="2635250" progId="Equation.3">
                  <p:embed/>
                  <p:pic>
                    <p:nvPicPr>
                      <p:cNvPr id="12325" name="Object 37">
                        <a:extLst>
                          <a:ext uri="{FF2B5EF4-FFF2-40B4-BE49-F238E27FC236}">
                            <a16:creationId xmlns:a16="http://schemas.microsoft.com/office/drawing/2014/main" id="{93AF7D8D-C36B-5640-B9A7-D672BB95F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350" y="4522205"/>
                        <a:ext cx="160813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28" name="Group 40">
            <a:extLst>
              <a:ext uri="{FF2B5EF4-FFF2-40B4-BE49-F238E27FC236}">
                <a16:creationId xmlns:a16="http://schemas.microsoft.com/office/drawing/2014/main" id="{EBAB4893-F1B2-2C49-86D7-5407DA2B08FF}"/>
              </a:ext>
            </a:extLst>
          </p:cNvPr>
          <p:cNvGrpSpPr>
            <a:grpSpLocks/>
          </p:cNvGrpSpPr>
          <p:nvPr/>
        </p:nvGrpSpPr>
        <p:grpSpPr bwMode="auto">
          <a:xfrm>
            <a:off x="144926" y="5312765"/>
            <a:ext cx="2286000" cy="914400"/>
            <a:chOff x="3984" y="3552"/>
            <a:chExt cx="1440" cy="576"/>
          </a:xfrm>
        </p:grpSpPr>
        <p:sp>
          <p:nvSpPr>
            <p:cNvPr id="9243" name="AutoShape 38">
              <a:extLst>
                <a:ext uri="{FF2B5EF4-FFF2-40B4-BE49-F238E27FC236}">
                  <a16:creationId xmlns:a16="http://schemas.microsoft.com/office/drawing/2014/main" id="{AF8C16ED-8DDB-EA4E-8DCE-3EE5BA67E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552"/>
              <a:ext cx="1440" cy="576"/>
            </a:xfrm>
            <a:prstGeom prst="irregularSeal1">
              <a:avLst/>
            </a:prstGeom>
            <a:noFill/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244" name="Text Box 39">
              <a:extLst>
                <a:ext uri="{FF2B5EF4-FFF2-40B4-BE49-F238E27FC236}">
                  <a16:creationId xmlns:a16="http://schemas.microsoft.com/office/drawing/2014/main" id="{BEFA8661-982A-8844-BD18-89EF773F1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3696"/>
              <a:ext cx="109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如抛体运动</a:t>
              </a:r>
            </a:p>
          </p:txBody>
        </p:sp>
      </p:grpSp>
      <p:sp>
        <p:nvSpPr>
          <p:cNvPr id="12329" name="Line 41">
            <a:extLst>
              <a:ext uri="{FF2B5EF4-FFF2-40B4-BE49-F238E27FC236}">
                <a16:creationId xmlns:a16="http://schemas.microsoft.com/office/drawing/2014/main" id="{748043AB-65A9-2B40-AB92-90AE82C38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859939"/>
            <a:ext cx="9144000" cy="0"/>
          </a:xfrm>
          <a:prstGeom prst="line">
            <a:avLst/>
          </a:prstGeom>
          <a:noFill/>
          <a:ln w="9525">
            <a:solidFill>
              <a:srgbClr val="FF3399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330" name="Object 42">
            <a:extLst>
              <a:ext uri="{FF2B5EF4-FFF2-40B4-BE49-F238E27FC236}">
                <a16:creationId xmlns:a16="http://schemas.microsoft.com/office/drawing/2014/main" id="{80DD974D-17A3-F343-8347-7F264EFE6A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9526" y="5576290"/>
          <a:ext cx="308768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6" name="Equation" r:id="rId30" imgW="17259300" imgH="2781300" progId="Equation.3">
                  <p:embed/>
                </p:oleObj>
              </mc:Choice>
              <mc:Fallback>
                <p:oleObj name="Equation" r:id="rId30" imgW="17259300" imgH="2781300" progId="Equation.3">
                  <p:embed/>
                  <p:pic>
                    <p:nvPicPr>
                      <p:cNvPr id="12330" name="Object 42">
                        <a:extLst>
                          <a:ext uri="{FF2B5EF4-FFF2-40B4-BE49-F238E27FC236}">
                            <a16:creationId xmlns:a16="http://schemas.microsoft.com/office/drawing/2014/main" id="{80DD974D-17A3-F343-8347-7F264EFE6A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526" y="5576290"/>
                        <a:ext cx="3087688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331" name="Object 43">
                <a:extLst>
                  <a:ext uri="{FF2B5EF4-FFF2-40B4-BE49-F238E27FC236}">
                    <a16:creationId xmlns:a16="http://schemas.microsoft.com/office/drawing/2014/main" id="{95E18D0E-7535-BC43-8358-245703A232C7}"/>
                  </a:ext>
                </a:extLst>
              </p:cNvPr>
              <p:cNvSpPr txBox="1"/>
              <p:nvPr/>
            </p:nvSpPr>
            <p:spPr bwMode="auto">
              <a:xfrm>
                <a:off x="6072188" y="5599113"/>
                <a:ext cx="2408237" cy="454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方向动量守恒</a:t>
                </a:r>
              </a:p>
            </p:txBody>
          </p:sp>
        </mc:Choice>
        <mc:Fallback xmlns="">
          <p:sp>
            <p:nvSpPr>
              <p:cNvPr id="12331" name="Object 43">
                <a:extLst>
                  <a:ext uri="{FF2B5EF4-FFF2-40B4-BE49-F238E27FC236}">
                    <a16:creationId xmlns:a16="http://schemas.microsoft.com/office/drawing/2014/main" id="{95E18D0E-7535-BC43-8358-245703A23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2188" y="5599113"/>
                <a:ext cx="2408237" cy="454025"/>
              </a:xfrm>
              <a:prstGeom prst="rect">
                <a:avLst/>
              </a:prstGeom>
              <a:blipFill>
                <a:blip r:embed="rId33"/>
                <a:stretch>
                  <a:fillRect t="-12000" b="-17333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42" name="右箭头 1">
            <a:extLst>
              <a:ext uri="{FF2B5EF4-FFF2-40B4-BE49-F238E27FC236}">
                <a16:creationId xmlns:a16="http://schemas.microsoft.com/office/drawing/2014/main" id="{53280E7D-BB64-F84C-BBD5-3407DA42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645" y="2985377"/>
            <a:ext cx="234950" cy="146050"/>
          </a:xfrm>
          <a:prstGeom prst="rightArrow">
            <a:avLst>
              <a:gd name="adj1" fmla="val 50000"/>
              <a:gd name="adj2" fmla="val 5061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35">
                <a:extLst>
                  <a:ext uri="{FF2B5EF4-FFF2-40B4-BE49-F238E27FC236}">
                    <a16:creationId xmlns:a16="http://schemas.microsoft.com/office/drawing/2014/main" id="{3344133C-7FA4-4DF9-870D-C921B31347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0487" y="4538230"/>
                <a:ext cx="251190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方向的动量守恒</a:t>
                </a:r>
              </a:p>
            </p:txBody>
          </p:sp>
        </mc:Choice>
        <mc:Fallback xmlns="">
          <p:sp>
            <p:nvSpPr>
              <p:cNvPr id="29" name="Text Box 35">
                <a:extLst>
                  <a:ext uri="{FF2B5EF4-FFF2-40B4-BE49-F238E27FC236}">
                    <a16:creationId xmlns:a16="http://schemas.microsoft.com/office/drawing/2014/main" id="{3344133C-7FA4-4DF9-870D-C921B3134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0487" y="4538230"/>
                <a:ext cx="2511906" cy="461665"/>
              </a:xfrm>
              <a:prstGeom prst="rect">
                <a:avLst/>
              </a:prstGeom>
              <a:blipFill>
                <a:blip r:embed="rId34"/>
                <a:stretch>
                  <a:fillRect t="-14474" r="-2913" b="-2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EED9A7-655B-4A50-8885-95AB7A1B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33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3" grpId="0" autoUpdateAnimBg="0"/>
      <p:bldP spid="12300" grpId="0" animBg="1" autoUpdateAnimBg="0"/>
      <p:bldP spid="12302" grpId="0" autoUpdateAnimBg="0"/>
      <p:bldP spid="12303" grpId="0" autoUpdateAnimBg="0"/>
      <p:bldP spid="12314" grpId="0" autoUpdateAnimBg="0"/>
      <p:bldP spid="12321" grpId="0" autoUpdateAnimBg="0"/>
      <p:bldP spid="9242" grpId="0" animBg="1"/>
      <p:bldP spid="2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A9A66CE-FE41-CD42-99E6-3A6856E236C0}"/>
              </a:ext>
            </a:extLst>
          </p:cNvPr>
          <p:cNvSpPr/>
          <p:nvPr/>
        </p:nvSpPr>
        <p:spPr bwMode="auto">
          <a:xfrm>
            <a:off x="4537901" y="839400"/>
            <a:ext cx="4426587" cy="37351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11" name="Rectangle 39">
                <a:extLst>
                  <a:ext uri="{FF2B5EF4-FFF2-40B4-BE49-F238E27FC236}">
                    <a16:creationId xmlns:a16="http://schemas.microsoft.com/office/drawing/2014/main" id="{9DD69D15-72AC-1045-A716-0BC7A06AE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011" y="966839"/>
                <a:ext cx="3315844" cy="506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角动量定义：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711" name="Rectangle 39">
                <a:extLst>
                  <a:ext uri="{FF2B5EF4-FFF2-40B4-BE49-F238E27FC236}">
                    <a16:creationId xmlns:a16="http://schemas.microsoft.com/office/drawing/2014/main" id="{9DD69D15-72AC-1045-A716-0BC7A06A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011" y="966839"/>
                <a:ext cx="3315844" cy="506421"/>
              </a:xfrm>
              <a:prstGeom prst="rect">
                <a:avLst/>
              </a:prstGeom>
              <a:blipFill>
                <a:blip r:embed="rId2"/>
                <a:stretch>
                  <a:fillRect l="-2757" t="-4819" r="-1838" b="-27711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>
            <a:extLst>
              <a:ext uri="{FF2B5EF4-FFF2-40B4-BE49-F238E27FC236}">
                <a16:creationId xmlns:a16="http://schemas.microsoft.com/office/drawing/2014/main" id="{5B66C8F6-E365-2945-AC5D-7631B2B67FE4}"/>
              </a:ext>
            </a:extLst>
          </p:cNvPr>
          <p:cNvSpPr/>
          <p:nvPr/>
        </p:nvSpPr>
        <p:spPr bwMode="auto">
          <a:xfrm>
            <a:off x="5779241" y="1771878"/>
            <a:ext cx="1465374" cy="2402959"/>
          </a:xfrm>
          <a:custGeom>
            <a:avLst/>
            <a:gdLst>
              <a:gd name="connsiteX0" fmla="*/ 1233377 w 1465374"/>
              <a:gd name="connsiteY0" fmla="*/ 2402959 h 2402959"/>
              <a:gd name="connsiteX1" fmla="*/ 1371600 w 1465374"/>
              <a:gd name="connsiteY1" fmla="*/ 797442 h 2402959"/>
              <a:gd name="connsiteX2" fmla="*/ 0 w 1465374"/>
              <a:gd name="connsiteY2" fmla="*/ 0 h 240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374" h="2402959">
                <a:moveTo>
                  <a:pt x="1233377" y="2402959"/>
                </a:moveTo>
                <a:cubicBezTo>
                  <a:pt x="1405270" y="1800447"/>
                  <a:pt x="1577163" y="1197935"/>
                  <a:pt x="1371600" y="797442"/>
                </a:cubicBezTo>
                <a:cubicBezTo>
                  <a:pt x="1166037" y="396949"/>
                  <a:pt x="583018" y="198474"/>
                  <a:pt x="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FE4A7A-8ACF-A34E-952C-F5C048052497}"/>
              </a:ext>
            </a:extLst>
          </p:cNvPr>
          <p:cNvGrpSpPr/>
          <p:nvPr/>
        </p:nvGrpSpPr>
        <p:grpSpPr>
          <a:xfrm>
            <a:off x="4537901" y="1448747"/>
            <a:ext cx="3060610" cy="3050678"/>
            <a:chOff x="4537901" y="1448747"/>
            <a:chExt cx="3060610" cy="305067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657F84B-B2A3-6A49-8073-B0412E343505}"/>
                </a:ext>
              </a:extLst>
            </p:cNvPr>
            <p:cNvCxnSpPr/>
            <p:nvPr/>
          </p:nvCxnSpPr>
          <p:spPr bwMode="auto">
            <a:xfrm flipV="1">
              <a:off x="4862966" y="1869076"/>
              <a:ext cx="0" cy="23042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C352D76-9C6F-B14B-B4A5-9706645CDF5F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V="1">
              <a:off x="6012160" y="3021204"/>
              <a:ext cx="0" cy="23042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9BD09D-DA67-9340-94B0-F175AEC25E9B}"/>
                    </a:ext>
                  </a:extLst>
                </p:cNvPr>
                <p:cNvSpPr txBox="1"/>
                <p:nvPr/>
              </p:nvSpPr>
              <p:spPr>
                <a:xfrm>
                  <a:off x="7164097" y="4037760"/>
                  <a:ext cx="4344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9BD09D-DA67-9340-94B0-F175AEC25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097" y="4037760"/>
                  <a:ext cx="434414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10A39D7-FA72-2342-ABB9-F1988492A28D}"/>
                    </a:ext>
                  </a:extLst>
                </p:cNvPr>
                <p:cNvSpPr txBox="1"/>
                <p:nvPr/>
              </p:nvSpPr>
              <p:spPr>
                <a:xfrm>
                  <a:off x="4537901" y="1448747"/>
                  <a:ext cx="438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10A39D7-FA72-2342-ABB9-F1988492A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901" y="1448747"/>
                  <a:ext cx="43838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E0650C-252B-554C-AD47-B7EDB1EF97CB}"/>
              </a:ext>
            </a:extLst>
          </p:cNvPr>
          <p:cNvGrpSpPr/>
          <p:nvPr/>
        </p:nvGrpSpPr>
        <p:grpSpPr>
          <a:xfrm>
            <a:off x="5898209" y="1011595"/>
            <a:ext cx="2904609" cy="3164420"/>
            <a:chOff x="5898209" y="1011595"/>
            <a:chExt cx="2904609" cy="31644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7FED03-4F72-0445-88C0-637AB1B27971}"/>
                </a:ext>
              </a:extLst>
            </p:cNvPr>
            <p:cNvGrpSpPr/>
            <p:nvPr/>
          </p:nvGrpSpPr>
          <p:grpSpPr>
            <a:xfrm>
              <a:off x="6300192" y="1412776"/>
              <a:ext cx="2304256" cy="2304256"/>
              <a:chOff x="6300192" y="1412776"/>
              <a:chExt cx="2304256" cy="230425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5509328-D956-2B44-B644-B2553E961FE0}"/>
                  </a:ext>
                </a:extLst>
              </p:cNvPr>
              <p:cNvCxnSpPr/>
              <p:nvPr/>
            </p:nvCxnSpPr>
            <p:spPr bwMode="auto">
              <a:xfrm flipV="1">
                <a:off x="6303126" y="1412776"/>
                <a:ext cx="0" cy="23042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6B05711-4FD3-EE47-A810-B4631D57B1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7452320" y="2564904"/>
                <a:ext cx="0" cy="23042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24F3396-3634-CB44-A79A-54CABD531E99}"/>
                    </a:ext>
                  </a:extLst>
                </p:cNvPr>
                <p:cNvSpPr txBox="1"/>
                <p:nvPr/>
              </p:nvSpPr>
              <p:spPr>
                <a:xfrm>
                  <a:off x="8267993" y="3714350"/>
                  <a:ext cx="534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24F3396-3634-CB44-A79A-54CABD531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993" y="3714350"/>
                  <a:ext cx="53482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CD2187A-885E-0449-9147-F66240D338F4}"/>
                    </a:ext>
                  </a:extLst>
                </p:cNvPr>
                <p:cNvSpPr txBox="1"/>
                <p:nvPr/>
              </p:nvSpPr>
              <p:spPr>
                <a:xfrm>
                  <a:off x="5898209" y="1011595"/>
                  <a:ext cx="5410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CD2187A-885E-0449-9147-F66240D3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209" y="1011595"/>
                  <a:ext cx="54104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3AC040-49CC-7141-9ED6-265E4B49124D}"/>
              </a:ext>
            </a:extLst>
          </p:cNvPr>
          <p:cNvGrpSpPr/>
          <p:nvPr/>
        </p:nvGrpSpPr>
        <p:grpSpPr>
          <a:xfrm>
            <a:off x="4860032" y="2413412"/>
            <a:ext cx="2280342" cy="1759922"/>
            <a:chOff x="4860032" y="2413412"/>
            <a:chExt cx="2280342" cy="175992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AF6A8A1-A808-F54D-B447-5F2839550B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0032" y="2413412"/>
              <a:ext cx="2280342" cy="175992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F4503A9-91BC-F049-80A7-59D3A6A14B1E}"/>
                    </a:ext>
                  </a:extLst>
                </p:cNvPr>
                <p:cNvSpPr txBox="1"/>
                <p:nvPr/>
              </p:nvSpPr>
              <p:spPr>
                <a:xfrm>
                  <a:off x="5521528" y="2742524"/>
                  <a:ext cx="4142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F4503A9-91BC-F049-80A7-59D3A6A14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528" y="2742524"/>
                  <a:ext cx="414216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5370CE-A236-0444-8432-14E8AEE0C485}"/>
              </a:ext>
            </a:extLst>
          </p:cNvPr>
          <p:cNvGrpSpPr/>
          <p:nvPr/>
        </p:nvGrpSpPr>
        <p:grpSpPr>
          <a:xfrm>
            <a:off x="6499045" y="1638243"/>
            <a:ext cx="724522" cy="859538"/>
            <a:chOff x="6499045" y="1638243"/>
            <a:chExt cx="724522" cy="85953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DBC9B3-96DD-D745-B95B-D873C395537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99045" y="1689540"/>
              <a:ext cx="641329" cy="80824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6EA5BA-1599-4747-B4F7-3EE020C75FD7}"/>
                    </a:ext>
                  </a:extLst>
                </p:cNvPr>
                <p:cNvSpPr txBox="1"/>
                <p:nvPr/>
              </p:nvSpPr>
              <p:spPr>
                <a:xfrm>
                  <a:off x="6786653" y="1638243"/>
                  <a:ext cx="4369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6EA5BA-1599-4747-B4F7-3EE020C75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653" y="1638243"/>
                  <a:ext cx="436914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891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874538-C58E-5F46-B2B2-DFAD54D15E2D}"/>
              </a:ext>
            </a:extLst>
          </p:cNvPr>
          <p:cNvGrpSpPr/>
          <p:nvPr/>
        </p:nvGrpSpPr>
        <p:grpSpPr>
          <a:xfrm>
            <a:off x="6332623" y="2411910"/>
            <a:ext cx="911867" cy="1305122"/>
            <a:chOff x="6332623" y="2411910"/>
            <a:chExt cx="911867" cy="130512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ACBEE2-6933-8F44-8BFD-103C059592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32623" y="2411910"/>
              <a:ext cx="807751" cy="130512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BE91A7-9B20-AA41-9A6C-EA90046B02C5}"/>
                    </a:ext>
                  </a:extLst>
                </p:cNvPr>
                <p:cNvSpPr txBox="1"/>
                <p:nvPr/>
              </p:nvSpPr>
              <p:spPr>
                <a:xfrm>
                  <a:off x="6729092" y="2898751"/>
                  <a:ext cx="515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BE91A7-9B20-AA41-9A6C-EA90046B0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092" y="2898751"/>
                  <a:ext cx="515398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8E1557-E9C2-B84F-AEC7-F93B3C94D147}"/>
              </a:ext>
            </a:extLst>
          </p:cNvPr>
          <p:cNvGrpSpPr/>
          <p:nvPr/>
        </p:nvGrpSpPr>
        <p:grpSpPr>
          <a:xfrm>
            <a:off x="4860032" y="3680712"/>
            <a:ext cx="1784105" cy="492620"/>
            <a:chOff x="4860032" y="3680712"/>
            <a:chExt cx="1784105" cy="492620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9193263-3AED-C042-B81F-405D1F5AF0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60032" y="3717032"/>
              <a:ext cx="1440160" cy="4563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353209A-BF3D-D14C-8B21-945697416964}"/>
                    </a:ext>
                  </a:extLst>
                </p:cNvPr>
                <p:cNvSpPr txBox="1"/>
                <p:nvPr/>
              </p:nvSpPr>
              <p:spPr>
                <a:xfrm>
                  <a:off x="6137010" y="3680712"/>
                  <a:ext cx="5071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353209A-BF3D-D14C-8B21-945697416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010" y="3680712"/>
                  <a:ext cx="507127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C38320-7C49-7742-8372-62870AE74B17}"/>
              </a:ext>
            </a:extLst>
          </p:cNvPr>
          <p:cNvGrpSpPr/>
          <p:nvPr/>
        </p:nvGrpSpPr>
        <p:grpSpPr>
          <a:xfrm>
            <a:off x="5760270" y="2076368"/>
            <a:ext cx="1361261" cy="461665"/>
            <a:chOff x="5607870" y="1923968"/>
            <a:chExt cx="1361261" cy="46166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3D73BF-E795-BF4F-B6E6-784F1514AF6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965518" y="1926555"/>
              <a:ext cx="1003613" cy="3722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D8252A2-8662-FA48-8668-245EFC3F6587}"/>
                    </a:ext>
                  </a:extLst>
                </p:cNvPr>
                <p:cNvSpPr txBox="1"/>
                <p:nvPr/>
              </p:nvSpPr>
              <p:spPr>
                <a:xfrm>
                  <a:off x="5607870" y="1923968"/>
                  <a:ext cx="53283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D8252A2-8662-FA48-8668-245EFC3F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870" y="1923968"/>
                  <a:ext cx="532838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15789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39">
                <a:extLst>
                  <a:ext uri="{FF2B5EF4-FFF2-40B4-BE49-F238E27FC236}">
                    <a16:creationId xmlns:a16="http://schemas.microsoft.com/office/drawing/2014/main" id="{68DF02F2-1CC8-2748-A9CB-9721B65B4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46" y="2093660"/>
                <a:ext cx="4142416" cy="2362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     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39">
                <a:extLst>
                  <a:ext uri="{FF2B5EF4-FFF2-40B4-BE49-F238E27FC236}">
                    <a16:creationId xmlns:a16="http://schemas.microsoft.com/office/drawing/2014/main" id="{68DF02F2-1CC8-2748-A9CB-9721B65B4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546" y="2093660"/>
                <a:ext cx="4142416" cy="2362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3C0FC9C-2870-F943-9A58-8A7884DC97A8}"/>
              </a:ext>
            </a:extLst>
          </p:cNvPr>
          <p:cNvSpPr/>
          <p:nvPr/>
        </p:nvSpPr>
        <p:spPr>
          <a:xfrm>
            <a:off x="321594" y="4513158"/>
            <a:ext cx="7571303" cy="1204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质点的角动量的参考系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变换较复杂！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讨论角动量问题的时候，一般固定在某个特定参考系中</a:t>
            </a:r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B8BC9600-5184-4350-BC4F-12278F22A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46" y="1614703"/>
            <a:ext cx="2954655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角动量的参考系变换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247740-D9D0-4AB5-9B83-9F15C20E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2D68D-3E4D-E140-BABB-1F7B81CFF02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4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1" grpId="0" animBg="1" autoUpdateAnimBg="0"/>
      <p:bldP spid="13" grpId="0" animBg="1"/>
      <p:bldP spid="38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A9A66CE-FE41-CD42-99E6-3A6856E236C0}"/>
              </a:ext>
            </a:extLst>
          </p:cNvPr>
          <p:cNvSpPr/>
          <p:nvPr/>
        </p:nvSpPr>
        <p:spPr bwMode="auto">
          <a:xfrm>
            <a:off x="5580112" y="41466"/>
            <a:ext cx="3563888" cy="37351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11" name="Rectangle 39">
                <a:extLst>
                  <a:ext uri="{FF2B5EF4-FFF2-40B4-BE49-F238E27FC236}">
                    <a16:creationId xmlns:a16="http://schemas.microsoft.com/office/drawing/2014/main" id="{9DD69D15-72AC-1045-A716-0BC7A06AE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374" y="1844824"/>
                <a:ext cx="3315844" cy="506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角动量定义：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𝑝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711" name="Rectangle 39">
                <a:extLst>
                  <a:ext uri="{FF2B5EF4-FFF2-40B4-BE49-F238E27FC236}">
                    <a16:creationId xmlns:a16="http://schemas.microsoft.com/office/drawing/2014/main" id="{9DD69D15-72AC-1045-A716-0BC7A06AE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374" y="1844824"/>
                <a:ext cx="3315844" cy="506421"/>
              </a:xfrm>
              <a:prstGeom prst="rect">
                <a:avLst/>
              </a:prstGeom>
              <a:blipFill>
                <a:blip r:embed="rId2"/>
                <a:stretch>
                  <a:fillRect l="-2757" t="-4819" b="-2289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6">
            <a:extLst>
              <a:ext uri="{FF2B5EF4-FFF2-40B4-BE49-F238E27FC236}">
                <a16:creationId xmlns:a16="http://schemas.microsoft.com/office/drawing/2014/main" id="{E2FEA3A6-F5C6-6F43-800F-AF3DDD26E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76" y="439843"/>
            <a:ext cx="535781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.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角动量定理与角动量守恒律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C1772B-EC2D-4BE0-BF6B-E82F4F0F97C8}"/>
              </a:ext>
            </a:extLst>
          </p:cNvPr>
          <p:cNvGrpSpPr/>
          <p:nvPr/>
        </p:nvGrpSpPr>
        <p:grpSpPr>
          <a:xfrm>
            <a:off x="5868144" y="149624"/>
            <a:ext cx="3060610" cy="3279376"/>
            <a:chOff x="4572000" y="497281"/>
            <a:chExt cx="3060610" cy="327937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B66C8F6-E365-2945-AC5D-7631B2B67FE4}"/>
                </a:ext>
              </a:extLst>
            </p:cNvPr>
            <p:cNvSpPr/>
            <p:nvPr/>
          </p:nvSpPr>
          <p:spPr bwMode="auto">
            <a:xfrm>
              <a:off x="5813340" y="1049110"/>
              <a:ext cx="1465374" cy="2402959"/>
            </a:xfrm>
            <a:custGeom>
              <a:avLst/>
              <a:gdLst>
                <a:gd name="connsiteX0" fmla="*/ 1233377 w 1465374"/>
                <a:gd name="connsiteY0" fmla="*/ 2402959 h 2402959"/>
                <a:gd name="connsiteX1" fmla="*/ 1371600 w 1465374"/>
                <a:gd name="connsiteY1" fmla="*/ 797442 h 2402959"/>
                <a:gd name="connsiteX2" fmla="*/ 0 w 1465374"/>
                <a:gd name="connsiteY2" fmla="*/ 0 h 240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5374" h="2402959">
                  <a:moveTo>
                    <a:pt x="1233377" y="2402959"/>
                  </a:moveTo>
                  <a:cubicBezTo>
                    <a:pt x="1405270" y="1800447"/>
                    <a:pt x="1577163" y="1197935"/>
                    <a:pt x="1371600" y="797442"/>
                  </a:cubicBezTo>
                  <a:cubicBezTo>
                    <a:pt x="1166037" y="396949"/>
                    <a:pt x="583018" y="198474"/>
                    <a:pt x="0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DFE4A7A-8ACF-A34E-952C-F5C048052497}"/>
                </a:ext>
              </a:extLst>
            </p:cNvPr>
            <p:cNvGrpSpPr/>
            <p:nvPr/>
          </p:nvGrpSpPr>
          <p:grpSpPr>
            <a:xfrm>
              <a:off x="4572000" y="725979"/>
              <a:ext cx="3060610" cy="3050678"/>
              <a:chOff x="4537901" y="1448747"/>
              <a:chExt cx="3060610" cy="3050678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B657F84B-B2A3-6A49-8073-B0412E343505}"/>
                  </a:ext>
                </a:extLst>
              </p:cNvPr>
              <p:cNvCxnSpPr/>
              <p:nvPr/>
            </p:nvCxnSpPr>
            <p:spPr bwMode="auto">
              <a:xfrm flipV="1">
                <a:off x="4862966" y="1869076"/>
                <a:ext cx="0" cy="23042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C352D76-9C6F-B14B-B4A5-9706645CDF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V="1">
                <a:off x="6012160" y="3021204"/>
                <a:ext cx="0" cy="23042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59BD09D-DA67-9340-94B0-F175AEC25E9B}"/>
                      </a:ext>
                    </a:extLst>
                  </p:cNvPr>
                  <p:cNvSpPr txBox="1"/>
                  <p:nvPr/>
                </p:nvSpPr>
                <p:spPr>
                  <a:xfrm>
                    <a:off x="7164097" y="403776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59BD09D-DA67-9340-94B0-F175AEC25E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4097" y="403776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10A39D7-FA72-2342-ABB9-F1988492A28D}"/>
                      </a:ext>
                    </a:extLst>
                  </p:cNvPr>
                  <p:cNvSpPr txBox="1"/>
                  <p:nvPr/>
                </p:nvSpPr>
                <p:spPr>
                  <a:xfrm>
                    <a:off x="4537901" y="1448747"/>
                    <a:ext cx="43838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10A39D7-FA72-2342-ABB9-F1988492A2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7901" y="1448747"/>
                    <a:ext cx="43838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13AC040-49CC-7141-9ED6-265E4B49124D}"/>
                </a:ext>
              </a:extLst>
            </p:cNvPr>
            <p:cNvGrpSpPr/>
            <p:nvPr/>
          </p:nvGrpSpPr>
          <p:grpSpPr>
            <a:xfrm>
              <a:off x="4894131" y="2039609"/>
              <a:ext cx="2379328" cy="1410957"/>
              <a:chOff x="4860032" y="2762377"/>
              <a:chExt cx="2379328" cy="1410957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6AF6A8A1-A808-F54D-B447-5F2839550B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60032" y="2803273"/>
                <a:ext cx="2379328" cy="137006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F4503A9-91BC-F049-80A7-59D3A6A14B1E}"/>
                      </a:ext>
                    </a:extLst>
                  </p:cNvPr>
                  <p:cNvSpPr txBox="1"/>
                  <p:nvPr/>
                </p:nvSpPr>
                <p:spPr>
                  <a:xfrm>
                    <a:off x="5897199" y="2762377"/>
                    <a:ext cx="41421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F4503A9-91BC-F049-80A7-59D3A6A14B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7199" y="2762377"/>
                    <a:ext cx="414216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8667" r="-30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5370CE-A236-0444-8432-14E8AEE0C485}"/>
                </a:ext>
              </a:extLst>
            </p:cNvPr>
            <p:cNvGrpSpPr/>
            <p:nvPr/>
          </p:nvGrpSpPr>
          <p:grpSpPr>
            <a:xfrm>
              <a:off x="7011137" y="497281"/>
              <a:ext cx="296350" cy="1589695"/>
              <a:chOff x="6499045" y="1638243"/>
              <a:chExt cx="724522" cy="85953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1DBC9B3-96DD-D745-B95B-D873C39553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499045" y="1689540"/>
                <a:ext cx="641329" cy="808241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06EA5BA-1599-4747-B4F7-3EE020C75FD7}"/>
                      </a:ext>
                    </a:extLst>
                  </p:cNvPr>
                  <p:cNvSpPr txBox="1"/>
                  <p:nvPr/>
                </p:nvSpPr>
                <p:spPr>
                  <a:xfrm>
                    <a:off x="6786653" y="1638243"/>
                    <a:ext cx="4369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06EA5BA-1599-4747-B4F7-3EE020C75F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6653" y="1638243"/>
                    <a:ext cx="43691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8919"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C0FC9C-2870-F943-9A58-8A7884DC97A8}"/>
                  </a:ext>
                </a:extLst>
              </p:cNvPr>
              <p:cNvSpPr/>
              <p:nvPr/>
            </p:nvSpPr>
            <p:spPr>
              <a:xfrm>
                <a:off x="661549" y="2686776"/>
                <a:ext cx="6823535" cy="2853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直角系</a:t>
                </a:r>
                <a:endParaRPr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平面极坐标系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𝑚𝑟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C0FC9C-2870-F943-9A58-8A7884DC9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9" y="2686776"/>
                <a:ext cx="6823535" cy="2853473"/>
              </a:xfrm>
              <a:prstGeom prst="rect">
                <a:avLst/>
              </a:prstGeom>
              <a:blipFill>
                <a:blip r:embed="rId9"/>
                <a:stretch>
                  <a:fillRect l="-1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F147E4-1ACE-46E6-A5DC-11A014FB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57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1" name="Rectangle 39">
            <a:extLst>
              <a:ext uri="{FF2B5EF4-FFF2-40B4-BE49-F238E27FC236}">
                <a16:creationId xmlns:a16="http://schemas.microsoft.com/office/drawing/2014/main" id="{9DD69D15-72AC-1045-A716-0BC7A06AE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954" y="393055"/>
            <a:ext cx="2646878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角动量的时间导数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48D2C7-D19E-4E4A-922F-EDA3CD61295C}"/>
                  </a:ext>
                </a:extLst>
              </p:cNvPr>
              <p:cNvSpPr txBox="1"/>
              <p:nvPr/>
            </p:nvSpPr>
            <p:spPr>
              <a:xfrm>
                <a:off x="899592" y="1484784"/>
                <a:ext cx="3240360" cy="19859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</m:acc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</m:t>
                        </m:r>
                      </m:e>
                    </m:acc>
                  </m:oMath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48D2C7-D19E-4E4A-922F-EDA3CD61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84784"/>
                <a:ext cx="3240360" cy="1985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8F318C-E0A0-484B-A393-B8B569D840BD}"/>
                  </a:ext>
                </a:extLst>
              </p:cNvPr>
              <p:cNvSpPr txBox="1"/>
              <p:nvPr/>
            </p:nvSpPr>
            <p:spPr>
              <a:xfrm>
                <a:off x="4363188" y="339514"/>
                <a:ext cx="3026148" cy="5103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8F318C-E0A0-484B-A393-B8B569D84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188" y="339514"/>
                <a:ext cx="3026148" cy="510333"/>
              </a:xfrm>
              <a:prstGeom prst="rect">
                <a:avLst/>
              </a:prstGeom>
              <a:blipFill>
                <a:blip r:embed="rId3"/>
                <a:stretch>
                  <a:fillRect t="-19512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A3354-E029-9249-9B59-05DFAAFFB1F2}"/>
                  </a:ext>
                </a:extLst>
              </p:cNvPr>
              <p:cNvSpPr txBox="1"/>
              <p:nvPr/>
            </p:nvSpPr>
            <p:spPr>
              <a:xfrm>
                <a:off x="5148064" y="2152659"/>
                <a:ext cx="2485617" cy="6265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𝑀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≡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：力矩</a:t>
                </a: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A3354-E029-9249-9B59-05DFAAFFB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152659"/>
                <a:ext cx="2485617" cy="626582"/>
              </a:xfrm>
              <a:prstGeom prst="rect">
                <a:avLst/>
              </a:prstGeom>
              <a:blipFill>
                <a:blip r:embed="rId4"/>
                <a:stretch>
                  <a:fillRect r="-2941" b="-18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E7952E-1D8D-D041-9E94-410DDEC77456}"/>
                  </a:ext>
                </a:extLst>
              </p:cNvPr>
              <p:cNvSpPr txBox="1"/>
              <p:nvPr/>
            </p:nvSpPr>
            <p:spPr>
              <a:xfrm>
                <a:off x="2699792" y="3573016"/>
                <a:ext cx="3945696" cy="727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𝑱</m:t>
                            </m:r>
                          </m:e>
                        </m:acc>
                      </m:e>
                    </m:acc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𝑴</m:t>
                        </m:r>
                      </m:e>
                    </m:acc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：角动量定理</a:t>
                </a:r>
                <a:endParaRPr kumimoji="1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E7952E-1D8D-D041-9E94-410DDEC7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573016"/>
                <a:ext cx="3945696" cy="727828"/>
              </a:xfrm>
              <a:prstGeom prst="rect">
                <a:avLst/>
              </a:prstGeom>
              <a:blipFill>
                <a:blip r:embed="rId5"/>
                <a:stretch>
                  <a:fillRect t="-8333" r="-2564" b="-183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DE677A-A76D-6245-84CF-6F8F64760667}"/>
                  </a:ext>
                </a:extLst>
              </p:cNvPr>
              <p:cNvSpPr txBox="1"/>
              <p:nvPr/>
            </p:nvSpPr>
            <p:spPr>
              <a:xfrm>
                <a:off x="692764" y="4386551"/>
                <a:ext cx="7758471" cy="20620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微分形式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d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</m:e>
                    </m:acc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d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  （应用：陀螺进动方向的判断）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1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积分形式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Δ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nary>
                      <m:nary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𝑀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d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nary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𝐹</m:t>
                            </m:r>
                          </m:e>
                        </m:acc>
                        <m:r>
                          <a:rPr kumimoji="1" lang="en-US" altLang="zh-CN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d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𝑡</m:t>
                        </m:r>
                      </m:e>
                    </m:nary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冲量矩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noProof="0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质点受一</a:t>
                </a:r>
                <a:r>
                  <a:rPr lang="zh-CN" altLang="en-US" noProof="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瞬时力作用</a:t>
                </a:r>
                <a:r>
                  <a:rPr lang="zh-CN" altLang="en-US" noProof="0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，产生冲量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noProof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𝐼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</a:t>
                </a:r>
                <a:r>
                  <a:rPr lang="zh-CN" altLang="en-US" dirty="0">
                    <a:solidFill>
                      <a:srgbClr val="00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则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冲量矩</a:t>
                </a:r>
                <a:r>
                  <a:rPr kumimoji="1" lang="zh-CN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Δ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×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𝐼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DE677A-A76D-6245-84CF-6F8F64760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64" y="4386551"/>
                <a:ext cx="7758471" cy="2062039"/>
              </a:xfrm>
              <a:prstGeom prst="rect">
                <a:avLst/>
              </a:prstGeom>
              <a:blipFill>
                <a:blip r:embed="rId6"/>
                <a:stretch>
                  <a:fillRect l="-1177" r="-157" b="-441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A34793-051D-4B50-8BA4-C1110BC2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282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1" grpId="0" animBg="1" autoUpdateAnimBg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5D467A-F233-0646-97C4-A572EADFA132}"/>
                  </a:ext>
                </a:extLst>
              </p:cNvPr>
              <p:cNvSpPr/>
              <p:nvPr/>
            </p:nvSpPr>
            <p:spPr>
              <a:xfrm>
                <a:off x="611560" y="476672"/>
                <a:ext cx="7524432" cy="506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Hei" panose="02010609060101010101" pitchFamily="49" charset="-122"/>
                    <a:cs typeface="+mn-cs"/>
                  </a:rPr>
                  <a:t>角动量定理的微分形式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d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𝐽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𝑀</m:t>
                        </m:r>
                      </m:e>
                    </m:acc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d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𝑡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应用：陀螺进动方向</a:t>
                </a: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5D467A-F233-0646-97C4-A572EADF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6672"/>
                <a:ext cx="7524432" cy="506421"/>
              </a:xfrm>
              <a:prstGeom prst="rect">
                <a:avLst/>
              </a:prstGeom>
              <a:blipFill>
                <a:blip r:embed="rId4"/>
                <a:stretch>
                  <a:fillRect l="-1349" t="-20000" r="-169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178379-25A1-434E-A8C0-9AF9FF85C65D}"/>
                  </a:ext>
                </a:extLst>
              </p:cNvPr>
              <p:cNvSpPr/>
              <p:nvPr/>
            </p:nvSpPr>
            <p:spPr>
              <a:xfrm>
                <a:off x="55324" y="4049819"/>
                <a:ext cx="2339102" cy="875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kumimoji="1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垂直于纸面向内</a:t>
                </a:r>
                <a:endParaRPr kumimoji="1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178379-25A1-434E-A8C0-9AF9FF85C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" y="4049819"/>
                <a:ext cx="2339102" cy="875753"/>
              </a:xfrm>
              <a:prstGeom prst="rect">
                <a:avLst/>
              </a:prstGeom>
              <a:blipFill>
                <a:blip r:embed="rId5"/>
                <a:stretch>
                  <a:fillRect l="-3906" r="-3125" b="-14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226119-9825-C54E-BBEA-60A2CED2E883}"/>
                  </a:ext>
                </a:extLst>
              </p:cNvPr>
              <p:cNvSpPr/>
              <p:nvPr/>
            </p:nvSpPr>
            <p:spPr>
              <a:xfrm>
                <a:off x="130338" y="5256182"/>
                <a:ext cx="8802410" cy="13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Δ</m:t>
                          </m:r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𝑀</m:t>
                          </m:r>
                        </m:e>
                      </m:acc>
                      <m:r>
                        <a:rPr kumimoji="1" lang="zh-CN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Δ</m:t>
                      </m:r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𝑡</m:t>
                      </m:r>
                    </m:oMath>
                  </m:oMathPara>
                </a14:m>
                <a:endParaRPr kumimoji="1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角动量增加垂直于纸面的分量，陀螺产生</a:t>
                </a:r>
                <a:r>
                  <a:rPr lang="zh-CN" altLang="en-US" noProof="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逆时针方向的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“进动”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若陀螺自转反向，进动方向如何变化？</a:t>
                </a: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226119-9825-C54E-BBEA-60A2CED2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8" y="5256182"/>
                <a:ext cx="8802410" cy="1314142"/>
              </a:xfrm>
              <a:prstGeom prst="rect">
                <a:avLst/>
              </a:prstGeom>
              <a:blipFill>
                <a:blip r:embed="rId6"/>
                <a:stretch>
                  <a:fillRect l="-554" r="-623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75B3F2EE-91E2-41FA-B4CC-3CDD7BDA29B5}"/>
              </a:ext>
            </a:extLst>
          </p:cNvPr>
          <p:cNvGrpSpPr/>
          <p:nvPr/>
        </p:nvGrpSpPr>
        <p:grpSpPr>
          <a:xfrm>
            <a:off x="1763688" y="1844824"/>
            <a:ext cx="2727438" cy="2990397"/>
            <a:chOff x="2098396" y="1935175"/>
            <a:chExt cx="2727438" cy="29903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28D21A3-0A22-2D41-970D-74D3665B1AE4}"/>
                </a:ext>
              </a:extLst>
            </p:cNvPr>
            <p:cNvSpPr/>
            <p:nvPr/>
          </p:nvSpPr>
          <p:spPr bwMode="auto">
            <a:xfrm>
              <a:off x="2098396" y="2104878"/>
              <a:ext cx="2232248" cy="576064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7790B1-11F9-D445-ADA4-D243E13AD376}"/>
                </a:ext>
              </a:extLst>
            </p:cNvPr>
            <p:cNvCxnSpPr>
              <a:cxnSpLocks/>
              <a:endCxn id="11" idx="0"/>
            </p:cNvCxnSpPr>
            <p:nvPr/>
          </p:nvCxnSpPr>
          <p:spPr bwMode="auto">
            <a:xfrm flipV="1">
              <a:off x="3250524" y="3197377"/>
              <a:ext cx="664496" cy="12117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F3B655-23B3-3847-BA4A-11FB3B5A80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50524" y="2392912"/>
              <a:ext cx="0" cy="24482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9E1C123-147B-E442-AD5E-204882B4AD11}"/>
                </a:ext>
              </a:extLst>
            </p:cNvPr>
            <p:cNvSpPr/>
            <p:nvPr/>
          </p:nvSpPr>
          <p:spPr bwMode="auto">
            <a:xfrm rot="1618666">
              <a:off x="3308066" y="3181303"/>
              <a:ext cx="1079890" cy="295423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F331B7-EDDC-F24D-A143-E338307B09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48011" y="2392911"/>
              <a:ext cx="482634" cy="93610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6D1CAB2-2F84-F243-8214-B78AD0E29E58}"/>
                </a:ext>
              </a:extLst>
            </p:cNvPr>
            <p:cNvSpPr/>
            <p:nvPr/>
          </p:nvSpPr>
          <p:spPr bwMode="auto">
            <a:xfrm rot="1766704">
              <a:off x="3725058" y="2961886"/>
              <a:ext cx="601356" cy="141652"/>
            </a:xfrm>
            <a:prstGeom prst="arc">
              <a:avLst>
                <a:gd name="adj1" fmla="val 20037610"/>
                <a:gd name="adj2" fmla="val 1244463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67952E9-954D-894F-8E01-D4CB41140A3F}"/>
                    </a:ext>
                  </a:extLst>
                </p:cNvPr>
                <p:cNvSpPr/>
                <p:nvPr/>
              </p:nvSpPr>
              <p:spPr>
                <a:xfrm>
                  <a:off x="4373466" y="1935175"/>
                  <a:ext cx="452368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oMath>
                    </m:oMathPara>
                  </a14:m>
                  <a:endParaRPr kumimoji="1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67952E9-954D-894F-8E01-D4CB41140A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466" y="1935175"/>
                  <a:ext cx="452368" cy="6446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BE576F-4475-B644-B5C4-383E89F6F528}"/>
                </a:ext>
              </a:extLst>
            </p:cNvPr>
            <p:cNvGrpSpPr/>
            <p:nvPr/>
          </p:nvGrpSpPr>
          <p:grpSpPr>
            <a:xfrm>
              <a:off x="3179432" y="3329014"/>
              <a:ext cx="668579" cy="1080124"/>
              <a:chOff x="4356892" y="3429000"/>
              <a:chExt cx="668579" cy="108012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5F43AFA-F4B1-5D49-BC05-BB6FC10515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427983" y="3429000"/>
                <a:ext cx="597488" cy="108012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00BF3CB1-3278-C647-93D2-A6B3F12E4CEB}"/>
                      </a:ext>
                    </a:extLst>
                  </p:cNvPr>
                  <p:cNvSpPr/>
                  <p:nvPr/>
                </p:nvSpPr>
                <p:spPr>
                  <a:xfrm>
                    <a:off x="4356892" y="3542517"/>
                    <a:ext cx="491866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oMath>
                      </m:oMathPara>
                    </a14:m>
                    <a:endParaRPr kumimoji="1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00BF3CB1-3278-C647-93D2-A6B3F12E4C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6892" y="3542517"/>
                    <a:ext cx="491866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" t="-212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69E074-9076-A546-B601-C8B07DF529DA}"/>
                </a:ext>
              </a:extLst>
            </p:cNvPr>
            <p:cNvGrpSpPr/>
            <p:nvPr/>
          </p:nvGrpSpPr>
          <p:grpSpPr>
            <a:xfrm>
              <a:off x="3788537" y="3337864"/>
              <a:ext cx="553357" cy="1587708"/>
              <a:chOff x="4965997" y="3437850"/>
              <a:chExt cx="553357" cy="158770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91D6AB2-C055-8549-8A7D-99495EFB26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05601" y="3437850"/>
                <a:ext cx="19870" cy="1587708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94353E9C-46E2-AF4D-B574-3393B529BE90}"/>
                      </a:ext>
                    </a:extLst>
                  </p:cNvPr>
                  <p:cNvSpPr/>
                  <p:nvPr/>
                </p:nvSpPr>
                <p:spPr>
                  <a:xfrm>
                    <a:off x="4965997" y="3919975"/>
                    <a:ext cx="553357" cy="6446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</m:acc>
                        </m:oMath>
                      </m:oMathPara>
                    </a14:m>
                    <a:endParaRPr kumimoji="1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94353E9C-46E2-AF4D-B574-3393B529B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5997" y="3919975"/>
                    <a:ext cx="553357" cy="64466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15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Arc 14">
              <a:extLst>
                <a:ext uri="{FF2B5EF4-FFF2-40B4-BE49-F238E27FC236}">
                  <a16:creationId xmlns:a16="http://schemas.microsoft.com/office/drawing/2014/main" id="{1032886E-43CE-4F76-A985-C243B07FA241}"/>
                </a:ext>
              </a:extLst>
            </p:cNvPr>
            <p:cNvSpPr/>
            <p:nvPr/>
          </p:nvSpPr>
          <p:spPr bwMode="auto">
            <a:xfrm rot="10800000">
              <a:off x="2134399" y="2001936"/>
              <a:ext cx="2187993" cy="576064"/>
            </a:xfrm>
            <a:prstGeom prst="arc">
              <a:avLst>
                <a:gd name="adj1" fmla="val 20037610"/>
                <a:gd name="adj2" fmla="val 12444630"/>
              </a:avLst>
            </a:prstGeom>
            <a:noFill/>
            <a:ln w="38100" cap="flat" cmpd="sng" algn="ctr">
              <a:solidFill>
                <a:srgbClr val="0432FF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932C4-B8C7-4A58-86BD-C712344E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c1-5-进动-逆时针">
            <a:hlinkClick r:id="" action="ppaction://media"/>
            <a:extLst>
              <a:ext uri="{FF2B5EF4-FFF2-40B4-BE49-F238E27FC236}">
                <a16:creationId xmlns:a16="http://schemas.microsoft.com/office/drawing/2014/main" id="{424417F5-7400-473E-86A8-E4D1C58AC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67148" y="1203664"/>
            <a:ext cx="4077072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2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50ED61-E9C7-411A-A3D8-56149D27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3" name="c1-5-进动-逆时针">
            <a:hlinkClick r:id="" action="ppaction://media"/>
            <a:extLst>
              <a:ext uri="{FF2B5EF4-FFF2-40B4-BE49-F238E27FC236}">
                <a16:creationId xmlns:a16="http://schemas.microsoft.com/office/drawing/2014/main" id="{5A938533-535B-4EB4-A11E-9C7E86DB5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88024" y="609600"/>
            <a:ext cx="4077072" cy="4077072"/>
          </a:xfrm>
          <a:prstGeom prst="rect">
            <a:avLst/>
          </a:prstGeom>
        </p:spPr>
      </p:pic>
      <p:pic>
        <p:nvPicPr>
          <p:cNvPr id="4" name="c1-5-进动-顺时针">
            <a:hlinkClick r:id="" action="ppaction://media"/>
            <a:extLst>
              <a:ext uri="{FF2B5EF4-FFF2-40B4-BE49-F238E27FC236}">
                <a16:creationId xmlns:a16="http://schemas.microsoft.com/office/drawing/2014/main" id="{EC2C708D-FEFC-47B1-9D84-9C48941E55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3672" y="609600"/>
            <a:ext cx="4077072" cy="4077072"/>
          </a:xfrm>
          <a:prstGeom prst="rect">
            <a:avLst/>
          </a:prstGeom>
        </p:spPr>
      </p:pic>
      <p:sp>
        <p:nvSpPr>
          <p:cNvPr id="5" name="Rectangle 24">
            <a:extLst>
              <a:ext uri="{FF2B5EF4-FFF2-40B4-BE49-F238E27FC236}">
                <a16:creationId xmlns:a16="http://schemas.microsoft.com/office/drawing/2014/main" id="{5842CF31-56CC-45F8-A5A6-D6BF3BEB3E78}"/>
              </a:ext>
            </a:extLst>
          </p:cNvPr>
          <p:cNvSpPr/>
          <p:nvPr/>
        </p:nvSpPr>
        <p:spPr>
          <a:xfrm>
            <a:off x="1510433" y="4686672"/>
            <a:ext cx="172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顺时针自转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6F204DA8-D615-4CFA-8080-133F8F563313}"/>
              </a:ext>
            </a:extLst>
          </p:cNvPr>
          <p:cNvSpPr/>
          <p:nvPr/>
        </p:nvSpPr>
        <p:spPr>
          <a:xfrm>
            <a:off x="5964788" y="473714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逆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时针自转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45937F85-C73E-43A2-8071-9C72B32B9FFF}"/>
              </a:ext>
            </a:extLst>
          </p:cNvPr>
          <p:cNvSpPr/>
          <p:nvPr/>
        </p:nvSpPr>
        <p:spPr>
          <a:xfrm>
            <a:off x="2633007" y="5276677"/>
            <a:ext cx="3877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进动和自转总是保持</a:t>
            </a:r>
            <a:r>
              <a:rPr lang="zh-CN" altLang="en-US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同向</a:t>
            </a: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！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5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Rectangle 7">
            <a:extLst>
              <a:ext uri="{FF2B5EF4-FFF2-40B4-BE49-F238E27FC236}">
                <a16:creationId xmlns:a16="http://schemas.microsoft.com/office/drawing/2014/main" id="{7D9D5232-5BEA-B84A-8710-05194FE0A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61" y="79023"/>
            <a:ext cx="3949891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力矩和角动量定理分量形式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DDBCCB-28AB-445A-8CF4-9C95FD9DE7C5}"/>
                  </a:ext>
                </a:extLst>
              </p:cNvPr>
              <p:cNvSpPr/>
              <p:nvPr/>
            </p:nvSpPr>
            <p:spPr>
              <a:xfrm>
                <a:off x="4830823" y="156885"/>
                <a:ext cx="1183466" cy="5687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acc>
                      <m:r>
                        <a:rPr lang="en-US" altLang="zh-CN" b="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DDBCCB-28AB-445A-8CF4-9C95FD9DE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23" y="156885"/>
                <a:ext cx="1183466" cy="568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BCC96F-E6AD-42E3-9980-EBC487FE8914}"/>
                  </a:ext>
                </a:extLst>
              </p:cNvPr>
              <p:cNvSpPr txBox="1"/>
              <p:nvPr/>
            </p:nvSpPr>
            <p:spPr>
              <a:xfrm>
                <a:off x="113860" y="746627"/>
                <a:ext cx="8994644" cy="45582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直角系：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平面极坐标系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𝑚𝑟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𝑚𝑟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平面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运动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，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的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横向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分量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改变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角动量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BCC96F-E6AD-42E3-9980-EBC487FE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0" y="746627"/>
                <a:ext cx="8994644" cy="4558299"/>
              </a:xfrm>
              <a:prstGeom prst="rect">
                <a:avLst/>
              </a:prstGeom>
              <a:blipFill>
                <a:blip r:embed="rId3"/>
                <a:stretch>
                  <a:fillRect l="-1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94CB6B-212B-490C-A8B0-AE8ACD90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73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4">
                <a:extLst>
                  <a:ext uri="{FF2B5EF4-FFF2-40B4-BE49-F238E27FC236}">
                    <a16:creationId xmlns:a16="http://schemas.microsoft.com/office/drawing/2014/main" id="{48A09BA2-F131-4E17-832A-EF537009F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01" y="1676548"/>
                <a:ext cx="6496022" cy="50106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极坐标系，有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𝑙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𝑙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𝑚𝑔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𝑚𝑔</m:t>
                          </m:r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fun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fun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𝑚𝑔𝑙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角动量定理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𝑀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，并取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𝑔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≃0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解得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−1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代入初条件 </a:t>
                </a:r>
                <a14:m>
                  <m:oMath xmlns:m="http://schemas.openxmlformats.org/officeDocument/2006/math"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</m:t>
                    </m:r>
                    <m:acc>
                      <m:accPr>
                        <m:chr m:val="̇"/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=0,</m:t>
                    </m:r>
                  </m:oMath>
                </a14:m>
                <a:r>
                  <a:rPr kumimoji="1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=1+</m:t>
                    </m:r>
                    <m:sSub>
                      <m:sSubPr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</m:t>
                    </m:r>
                    <m:sSub>
                      <m:sSubPr>
                        <m:ctrlP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1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𝑡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−1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 ⟹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𝜔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arccos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Text Box 4">
                <a:extLst>
                  <a:ext uri="{FF2B5EF4-FFF2-40B4-BE49-F238E27FC236}">
                    <a16:creationId xmlns:a16="http://schemas.microsoft.com/office/drawing/2014/main" id="{48A09BA2-F131-4E17-832A-EF537009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01" y="1676548"/>
                <a:ext cx="6496022" cy="5010667"/>
              </a:xfrm>
              <a:prstGeom prst="rect">
                <a:avLst/>
              </a:prstGeom>
              <a:blipFill>
                <a:blip r:embed="rId2"/>
                <a:stretch>
                  <a:fillRect l="-1407" t="-133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Text Box 4">
                <a:extLst>
                  <a:ext uri="{FF2B5EF4-FFF2-40B4-BE49-F238E27FC236}">
                    <a16:creationId xmlns:a16="http://schemas.microsoft.com/office/drawing/2014/main" id="{D86542D9-D0BA-0642-A375-A9F73BC478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80250"/>
                <a:ext cx="8807896" cy="1684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lang="en-US" altLang="zh-CN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1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单摆初始时刻静止，与竖直线夹角为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，它在重力和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沿切向的作用力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的共同作用下下落。求小球落到最低点的时间。假定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≪1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.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3314" name="Text Box 4">
                <a:extLst>
                  <a:ext uri="{FF2B5EF4-FFF2-40B4-BE49-F238E27FC236}">
                    <a16:creationId xmlns:a16="http://schemas.microsoft.com/office/drawing/2014/main" id="{D86542D9-D0BA-0642-A375-A9F73BC47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0250"/>
                <a:ext cx="8807896" cy="1684244"/>
              </a:xfrm>
              <a:prstGeom prst="rect">
                <a:avLst/>
              </a:prstGeom>
              <a:blipFill>
                <a:blip r:embed="rId3"/>
                <a:stretch>
                  <a:fillRect l="-1108" r="-69" b="-797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B54B25B5-AD7F-41F2-B422-01518481F0B3}"/>
              </a:ext>
            </a:extLst>
          </p:cNvPr>
          <p:cNvSpPr/>
          <p:nvPr/>
        </p:nvSpPr>
        <p:spPr bwMode="auto">
          <a:xfrm>
            <a:off x="6516216" y="1210496"/>
            <a:ext cx="2520280" cy="35146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FA33797-0045-4026-AA2F-ECEFF4EDA453}"/>
              </a:ext>
            </a:extLst>
          </p:cNvPr>
          <p:cNvCxnSpPr/>
          <p:nvPr/>
        </p:nvCxnSpPr>
        <p:spPr bwMode="auto">
          <a:xfrm>
            <a:off x="6732240" y="1340768"/>
            <a:ext cx="1944216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7966673-F73E-4671-8004-DB9AD3D87D99}"/>
              </a:ext>
            </a:extLst>
          </p:cNvPr>
          <p:cNvCxnSpPr/>
          <p:nvPr/>
        </p:nvCxnSpPr>
        <p:spPr bwMode="auto">
          <a:xfrm>
            <a:off x="7668344" y="1340768"/>
            <a:ext cx="720080" cy="16561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B1AF851-F296-4A82-BB72-12617E601A78}"/>
              </a:ext>
            </a:extLst>
          </p:cNvPr>
          <p:cNvCxnSpPr/>
          <p:nvPr/>
        </p:nvCxnSpPr>
        <p:spPr bwMode="auto">
          <a:xfrm>
            <a:off x="7668344" y="1340767"/>
            <a:ext cx="0" cy="17824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弧形 8">
            <a:extLst>
              <a:ext uri="{FF2B5EF4-FFF2-40B4-BE49-F238E27FC236}">
                <a16:creationId xmlns:a16="http://schemas.microsoft.com/office/drawing/2014/main" id="{FEDF535D-F7B0-401C-AB73-A531522D7EC6}"/>
              </a:ext>
            </a:extLst>
          </p:cNvPr>
          <p:cNvSpPr/>
          <p:nvPr/>
        </p:nvSpPr>
        <p:spPr bwMode="auto">
          <a:xfrm flipV="1">
            <a:off x="7302862" y="980766"/>
            <a:ext cx="720000" cy="720000"/>
          </a:xfrm>
          <a:prstGeom prst="arc">
            <a:avLst>
              <a:gd name="adj1" fmla="val 16200000"/>
              <a:gd name="adj2" fmla="val 1761238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AA18B9-9183-4559-94D2-62D0CEC8393E}"/>
                  </a:ext>
                </a:extLst>
              </p:cNvPr>
              <p:cNvSpPr txBox="1"/>
              <p:nvPr/>
            </p:nvSpPr>
            <p:spPr>
              <a:xfrm>
                <a:off x="7554468" y="1696004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AA18B9-9183-4559-94D2-62D0CEC83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68" y="1696004"/>
                <a:ext cx="4437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03C19AA-9936-42A7-8F3A-AED19B98EB58}"/>
                  </a:ext>
                </a:extLst>
              </p:cNvPr>
              <p:cNvSpPr txBox="1"/>
              <p:nvPr/>
            </p:nvSpPr>
            <p:spPr>
              <a:xfrm>
                <a:off x="8012818" y="1875952"/>
                <a:ext cx="369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03C19AA-9936-42A7-8F3A-AED19B98E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818" y="1875952"/>
                <a:ext cx="3691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弧形 23">
            <a:extLst>
              <a:ext uri="{FF2B5EF4-FFF2-40B4-BE49-F238E27FC236}">
                <a16:creationId xmlns:a16="http://schemas.microsoft.com/office/drawing/2014/main" id="{D3DF9E79-C444-4381-AE5E-D2AB4B261A81}"/>
              </a:ext>
            </a:extLst>
          </p:cNvPr>
          <p:cNvSpPr/>
          <p:nvPr/>
        </p:nvSpPr>
        <p:spPr bwMode="auto">
          <a:xfrm flipV="1">
            <a:off x="5862862" y="-459234"/>
            <a:ext cx="3600000" cy="3600000"/>
          </a:xfrm>
          <a:prstGeom prst="arc">
            <a:avLst>
              <a:gd name="adj1" fmla="val 14839289"/>
              <a:gd name="adj2" fmla="val 17618989"/>
            </a:avLst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5A8BE91-AE6A-4920-99D5-CCBCC51005C6}"/>
              </a:ext>
            </a:extLst>
          </p:cNvPr>
          <p:cNvSpPr/>
          <p:nvPr/>
        </p:nvSpPr>
        <p:spPr bwMode="auto">
          <a:xfrm>
            <a:off x="8272572" y="2879841"/>
            <a:ext cx="216024" cy="21602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83A50B-2563-4699-A9EA-06F2ABFDC938}"/>
              </a:ext>
            </a:extLst>
          </p:cNvPr>
          <p:cNvGrpSpPr/>
          <p:nvPr/>
        </p:nvGrpSpPr>
        <p:grpSpPr>
          <a:xfrm>
            <a:off x="8040095" y="2996952"/>
            <a:ext cx="712503" cy="1401752"/>
            <a:chOff x="8040095" y="2996952"/>
            <a:chExt cx="712503" cy="140175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9D24E41-6483-4BB7-A7BB-AD958E466688}"/>
                </a:ext>
              </a:extLst>
            </p:cNvPr>
            <p:cNvCxnSpPr/>
            <p:nvPr/>
          </p:nvCxnSpPr>
          <p:spPr bwMode="auto">
            <a:xfrm>
              <a:off x="8367666" y="2996952"/>
              <a:ext cx="0" cy="9539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A699D89-BDEE-49E8-868D-118E9369E13F}"/>
                    </a:ext>
                  </a:extLst>
                </p:cNvPr>
                <p:cNvSpPr txBox="1"/>
                <p:nvPr/>
              </p:nvSpPr>
              <p:spPr>
                <a:xfrm>
                  <a:off x="8040095" y="3937039"/>
                  <a:ext cx="7125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𝑚𝑔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A699D89-BDEE-49E8-868D-118E9369E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095" y="3937039"/>
                  <a:ext cx="712503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1AFD00-7E46-40D7-9FD0-BB8AE478835F}"/>
              </a:ext>
            </a:extLst>
          </p:cNvPr>
          <p:cNvGrpSpPr/>
          <p:nvPr/>
        </p:nvGrpSpPr>
        <p:grpSpPr>
          <a:xfrm>
            <a:off x="7314602" y="2993877"/>
            <a:ext cx="1071752" cy="687735"/>
            <a:chOff x="7314602" y="2993877"/>
            <a:chExt cx="1071752" cy="687735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60F6560-D964-475C-A156-D3D8C308D9BA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rot="5400000">
              <a:off x="7882168" y="2798253"/>
              <a:ext cx="308562" cy="69981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2C6A3F-3678-4537-93ED-AA791B0DAD4C}"/>
                    </a:ext>
                  </a:extLst>
                </p:cNvPr>
                <p:cNvSpPr txBox="1"/>
                <p:nvPr/>
              </p:nvSpPr>
              <p:spPr>
                <a:xfrm>
                  <a:off x="7314602" y="3219947"/>
                  <a:ext cx="7125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𝑚𝑔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82C6A3F-3678-4537-93ED-AA791B0DA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602" y="3219947"/>
                  <a:ext cx="712503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B1A327-1DEA-42F2-98E7-C257577B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2779</Words>
  <Application>Microsoft Office PowerPoint</Application>
  <PresentationFormat>全屏显示(4:3)</PresentationFormat>
  <Paragraphs>314</Paragraphs>
  <Slides>30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SimHei</vt:lpstr>
      <vt:lpstr>SimHei</vt:lpstr>
      <vt:lpstr>Arial</vt:lpstr>
      <vt:lpstr>Cambria Math</vt:lpstr>
      <vt:lpstr>Times New Roman</vt:lpstr>
      <vt:lpstr>Wingdings</vt:lpstr>
      <vt:lpstr>默认设计模板</vt:lpstr>
      <vt:lpstr>公式</vt:lpstr>
      <vt:lpstr>Equation</vt:lpstr>
      <vt:lpstr>Equation.3</vt:lpstr>
      <vt:lpstr>位图图像</vt:lpstr>
      <vt:lpstr>剪辑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265</cp:revision>
  <dcterms:created xsi:type="dcterms:W3CDTF">2008-03-11T08:30:54Z</dcterms:created>
  <dcterms:modified xsi:type="dcterms:W3CDTF">2020-03-18T12:36:34Z</dcterms:modified>
</cp:coreProperties>
</file>